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notesMasterIdLst>
    <p:notesMasterId r:id="rId26"/>
  </p:notesMasterIdLst>
  <p:sldIdLst>
    <p:sldId id="256" r:id="rId2"/>
    <p:sldId id="286" r:id="rId3"/>
    <p:sldId id="259" r:id="rId4"/>
    <p:sldId id="282" r:id="rId5"/>
    <p:sldId id="283" r:id="rId6"/>
    <p:sldId id="280" r:id="rId7"/>
    <p:sldId id="266" r:id="rId8"/>
    <p:sldId id="284" r:id="rId9"/>
    <p:sldId id="294" r:id="rId10"/>
    <p:sldId id="270" r:id="rId11"/>
    <p:sldId id="271" r:id="rId12"/>
    <p:sldId id="291" r:id="rId13"/>
    <p:sldId id="296" r:id="rId14"/>
    <p:sldId id="272" r:id="rId15"/>
    <p:sldId id="295" r:id="rId16"/>
    <p:sldId id="285" r:id="rId17"/>
    <p:sldId id="289" r:id="rId18"/>
    <p:sldId id="299" r:id="rId19"/>
    <p:sldId id="298" r:id="rId20"/>
    <p:sldId id="274" r:id="rId21"/>
    <p:sldId id="292" r:id="rId22"/>
    <p:sldId id="293"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D90BC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89596" autoAdjust="0"/>
  </p:normalViewPr>
  <p:slideViewPr>
    <p:cSldViewPr>
      <p:cViewPr>
        <p:scale>
          <a:sx n="100" d="100"/>
          <a:sy n="100" d="100"/>
        </p:scale>
        <p:origin x="-312" y="-28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BB960-D372-4132-A801-25CAD5FFA72B}" type="datetimeFigureOut">
              <a:rPr lang="en-US" smtClean="0"/>
              <a:pPr/>
              <a:t>8/22/12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A7E63-3960-4435-AC12-D391E53F2FC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401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smtClean="0"/>
              <a:t>Ashton</a:t>
            </a:r>
            <a:endParaRPr dirty="0"/>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Jamie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9737461"/>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Ana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smtClean="0"/>
              <a:t>Sonia</a:t>
            </a:r>
            <a:endParaRPr dirty="0"/>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Ana</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like this? Let me know! Ana</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6125555"/>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Connections observed</a:t>
            </a:r>
            <a:r>
              <a:rPr lang="en-US" baseline="0" dirty="0" smtClean="0"/>
              <a:t> in this graph represent 50% of all possible connections between nodes</a:t>
            </a:r>
            <a:endParaRPr lang="en-US" dirty="0" smtClean="0"/>
          </a:p>
          <a:p>
            <a:r>
              <a:rPr lang="en-US" dirty="0" smtClean="0"/>
              <a:t>Highly connected – can get from any node to any other node (barring Cell adhesion) in at</a:t>
            </a:r>
            <a:r>
              <a:rPr lang="en-US" baseline="0" dirty="0" smtClean="0"/>
              <a:t> most 3 steps</a:t>
            </a:r>
          </a:p>
          <a:p>
            <a:r>
              <a:rPr lang="en-US" baseline="0" dirty="0" smtClean="0"/>
              <a:t>Highly clustered – ~ 70% of all nodes share neighbors. (Protein, Transport, RNA)</a:t>
            </a:r>
          </a:p>
          <a:p>
            <a:r>
              <a:rPr lang="en-US" baseline="0" dirty="0" smtClean="0"/>
              <a:t>Use as a method to identify key genes/ areas of interest </a:t>
            </a:r>
            <a:r>
              <a:rPr lang="en-US" baseline="0" smtClean="0"/>
              <a:t>that overlap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studies have</a:t>
            </a:r>
            <a:r>
              <a:rPr lang="en-US" baseline="0" dirty="0" smtClean="0"/>
              <a:t> shown that…</a:t>
            </a:r>
          </a:p>
          <a:p>
            <a:pPr lvl="0" rtl="0">
              <a:buNone/>
            </a:pPr>
            <a:r>
              <a:rPr lang="x-none" sz="1200" dirty="0" smtClean="0">
                <a:ea typeface="Times New Roman"/>
                <a:cs typeface="Times New Roman"/>
                <a:sym typeface="Times New Roman"/>
              </a:rPr>
              <a:t>Total number of QPX cells and total volume of mucus was optimal at 24</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p>
          <a:p>
            <a:pPr lvl="0" rtl="0">
              <a:buNone/>
            </a:pPr>
            <a:r>
              <a:rPr lang="x-none" sz="1200" dirty="0" smtClean="0">
                <a:ea typeface="Times New Roman"/>
                <a:cs typeface="Times New Roman"/>
                <a:sym typeface="Times New Roman"/>
              </a:rPr>
              <a:t>-  QPX-infected clams exhibited differential immune responses at 21</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and 13</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p>
          <a:p>
            <a:pPr lvl="0" rtl="0">
              <a:buNone/>
            </a:pPr>
            <a:r>
              <a:rPr lang="x-none" sz="1200" dirty="0" smtClean="0">
                <a:ea typeface="Times New Roman"/>
                <a:cs typeface="Times New Roman"/>
                <a:sym typeface="Times New Roman"/>
              </a:rPr>
              <a:t>-  </a:t>
            </a:r>
            <a:r>
              <a:rPr lang="x-none" sz="1200" i="1" dirty="0" smtClean="0">
                <a:ea typeface="Times New Roman"/>
                <a:cs typeface="Times New Roman"/>
                <a:sym typeface="Times New Roman"/>
              </a:rPr>
              <a:t>In vitro </a:t>
            </a:r>
            <a:r>
              <a:rPr lang="x-none" sz="1200" dirty="0" smtClean="0">
                <a:ea typeface="Times New Roman"/>
                <a:cs typeface="Times New Roman"/>
                <a:sym typeface="Times New Roman"/>
              </a:rPr>
              <a:t>QPX growth was optimal at 20</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- 23</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a:t>
            </a:r>
          </a:p>
          <a:p>
            <a:endParaRPr lang="en-US" dirty="0" smtClean="0"/>
          </a:p>
          <a:p>
            <a:r>
              <a:rPr lang="en-US" dirty="0" smtClean="0"/>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8371977"/>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err="1" smtClean="0"/>
              <a:t>Gregor</a:t>
            </a:r>
            <a:endParaRPr dirty="0"/>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Clades</a:t>
            </a:r>
            <a:endParaRPr lang="en-US" dirty="0" smtClean="0"/>
          </a:p>
          <a:p>
            <a:r>
              <a:rPr lang="en-US" dirty="0" smtClean="0"/>
              <a:t>Annie</a:t>
            </a:r>
          </a:p>
          <a:p>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marL="228600" indent="-228600">
              <a:buAutoNum type="arabicPeriod"/>
            </a:pPr>
            <a:r>
              <a:rPr lang="en-US" dirty="0" smtClean="0"/>
              <a:t>First</a:t>
            </a:r>
            <a:r>
              <a:rPr lang="en-US" baseline="0" dirty="0" smtClean="0"/>
              <a:t> genomic resources created for a pathogen in this </a:t>
            </a:r>
            <a:r>
              <a:rPr lang="en-US" baseline="0" dirty="0" err="1" smtClean="0"/>
              <a:t>taxanomic</a:t>
            </a:r>
            <a:r>
              <a:rPr lang="en-US" baseline="0" dirty="0" smtClean="0"/>
              <a:t> group using</a:t>
            </a:r>
            <a:r>
              <a:rPr lang="en-US" dirty="0" smtClean="0"/>
              <a:t> high throughput</a:t>
            </a:r>
            <a:r>
              <a:rPr lang="en-US" baseline="0" dirty="0" smtClean="0"/>
              <a:t> sequencing</a:t>
            </a:r>
          </a:p>
          <a:p>
            <a:pPr marL="228600" indent="-228600">
              <a:buAutoNum type="arabicPeriod"/>
            </a:pPr>
            <a:r>
              <a:rPr lang="en-US" baseline="0" dirty="0" smtClean="0"/>
              <a:t>First time a TC has been sequenced</a:t>
            </a:r>
          </a:p>
          <a:p>
            <a:pPr marL="228600" indent="-228600">
              <a:buAutoNum type="arabicPeriod"/>
            </a:pPr>
            <a:r>
              <a:rPr lang="en-US" baseline="0" dirty="0" smtClean="0"/>
              <a:t>First study to compare de novo assembly of </a:t>
            </a:r>
            <a:r>
              <a:rPr lang="en-US" baseline="0" dirty="0" err="1" smtClean="0"/>
              <a:t>transcriptome</a:t>
            </a:r>
            <a:r>
              <a:rPr lang="en-US" baseline="0" dirty="0" smtClean="0"/>
              <a:t> with genome</a:t>
            </a:r>
          </a:p>
          <a:p>
            <a:pPr marL="228600" indent="-228600">
              <a:buAutoNum type="arabicPeriod"/>
            </a:pPr>
            <a:r>
              <a:rPr lang="en-US" b="1" baseline="0" dirty="0" smtClean="0"/>
              <a:t>First time EVER this type of study was done in only 1.5 weeks!</a:t>
            </a:r>
          </a:p>
          <a:p>
            <a:pPr marL="228600" indent="-228600">
              <a:buNone/>
            </a:pPr>
            <a:endParaRPr lang="en-US" b="1" baseline="0" dirty="0" smtClean="0"/>
          </a:p>
          <a:p>
            <a:pPr lvl="0" rtl="0">
              <a:buNone/>
            </a:pPr>
            <a:r>
              <a:rPr lang="x-none" dirty="0" smtClean="0">
                <a:ea typeface="Times New Roman"/>
                <a:cs typeface="Times New Roman"/>
                <a:sym typeface="Times New Roman"/>
              </a:rPr>
              <a:t>Discuss QPX in light of differently regulated immune pathways in the </a:t>
            </a:r>
            <a:r>
              <a:rPr lang="x-none" i="1" dirty="0" smtClean="0">
                <a:ea typeface="Times New Roman"/>
                <a:cs typeface="Times New Roman"/>
                <a:sym typeface="Times New Roman"/>
              </a:rPr>
              <a:t>Mercenaria mercenaria </a:t>
            </a:r>
            <a:r>
              <a:rPr lang="x-none" dirty="0" smtClean="0">
                <a:ea typeface="Times New Roman"/>
                <a:cs typeface="Times New Roman"/>
                <a:sym typeface="Times New Roman"/>
              </a:rPr>
              <a:t>(apoptosis, reactive oxygen, oxidation-reduction process, biological adhesion)</a:t>
            </a:r>
          </a:p>
          <a:p>
            <a:pPr lvl="0" rtl="0">
              <a:buNone/>
            </a:pPr>
            <a:r>
              <a:rPr lang="x-none" sz="1200" dirty="0" smtClean="0">
                <a:solidFill>
                  <a:srgbClr val="000000"/>
                </a:solidFill>
                <a:ea typeface="Times New Roman"/>
                <a:cs typeface="Times New Roman"/>
                <a:sym typeface="Times New Roman"/>
              </a:rPr>
              <a:t>First Genomic Characterization of species- amazing</a:t>
            </a:r>
          </a:p>
          <a:p>
            <a:pPr lvl="0" rtl="0">
              <a:buNone/>
            </a:pPr>
            <a:r>
              <a:rPr lang="x-none" sz="1200" dirty="0" smtClean="0">
                <a:solidFill>
                  <a:srgbClr val="000000"/>
                </a:solidFill>
                <a:ea typeface="Times New Roman"/>
                <a:cs typeface="Times New Roman"/>
                <a:sym typeface="Times New Roman"/>
              </a:rPr>
              <a:t>		Descriptive stats- most similar species blasted</a:t>
            </a:r>
          </a:p>
          <a:p>
            <a:pPr lvl="0" rtl="0">
              <a:buNone/>
            </a:pPr>
            <a:r>
              <a:rPr lang="x-none" sz="1200" dirty="0" smtClean="0">
                <a:solidFill>
                  <a:srgbClr val="000000"/>
                </a:solidFill>
                <a:ea typeface="Times New Roman"/>
                <a:cs typeface="Times New Roman"/>
                <a:sym typeface="Times New Roman"/>
              </a:rPr>
              <a:t>- DEGs</a:t>
            </a:r>
          </a:p>
          <a:p>
            <a:pPr lvl="0" rtl="0">
              <a:buNone/>
            </a:pPr>
            <a:r>
              <a:rPr lang="x-none" sz="1200" dirty="0" smtClean="0">
                <a:solidFill>
                  <a:srgbClr val="000000"/>
                </a:solidFill>
                <a:ea typeface="Times New Roman"/>
                <a:cs typeface="Times New Roman"/>
                <a:sym typeface="Times New Roman"/>
              </a:rPr>
              <a:t>- why up/down regulated genes are so</a:t>
            </a:r>
          </a:p>
          <a:p>
            <a:pPr lvl="0" rtl="0">
              <a:buNone/>
            </a:pPr>
            <a:r>
              <a:rPr lang="x-none" sz="1200" dirty="0" smtClean="0">
                <a:solidFill>
                  <a:srgbClr val="000000"/>
                </a:solidFill>
                <a:ea typeface="Times New Roman"/>
                <a:cs typeface="Times New Roman"/>
                <a:sym typeface="Times New Roman"/>
              </a:rPr>
              <a:t>-Enriched Genes (Shoot &amp; Lipo)- tables and discussion</a:t>
            </a:r>
          </a:p>
          <a:p>
            <a:pPr lvl="0" rtl="0">
              <a:buNone/>
            </a:pP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Ecology/climate change implications etc.  Speculate/future research  - compare to Mercenaria mercenaria genomic and transcriptomic analysis</a:t>
            </a:r>
          </a:p>
          <a:p>
            <a:endParaRPr lang="x-none" sz="1200" dirty="0" smtClean="0">
              <a:solidFill>
                <a:srgbClr val="000000"/>
              </a:solidFill>
              <a:ea typeface="Times New Roman"/>
              <a:cs typeface="Times New Roman"/>
              <a:sym typeface="Times New Roman"/>
            </a:endParaRPr>
          </a:p>
          <a:p>
            <a:pPr marL="228600" indent="-228600">
              <a:buNone/>
            </a:pPr>
            <a:endParaRPr lang="en-US" b="1" baseline="0" dirty="0" smtClean="0"/>
          </a:p>
          <a:p>
            <a:pPr marL="228600" indent="-228600">
              <a:buNone/>
            </a:pPr>
            <a:r>
              <a:rPr lang="en-US" b="1" baseline="0" dirty="0" err="1" smtClean="0"/>
              <a:t>Gregor</a:t>
            </a:r>
            <a:endParaRPr b="1" dirty="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marL="228600" indent="-228600">
              <a:buAutoNum type="arabicPeriod"/>
            </a:pPr>
            <a:r>
              <a:rPr lang="en-US" dirty="0" smtClean="0"/>
              <a:t>First</a:t>
            </a:r>
            <a:r>
              <a:rPr lang="en-US" baseline="0" dirty="0" smtClean="0"/>
              <a:t> genomic resources created for a pathogen in this </a:t>
            </a:r>
            <a:r>
              <a:rPr lang="en-US" baseline="0" dirty="0" err="1" smtClean="0"/>
              <a:t>taxanomic</a:t>
            </a:r>
            <a:r>
              <a:rPr lang="en-US" baseline="0" dirty="0" smtClean="0"/>
              <a:t> group using</a:t>
            </a:r>
            <a:r>
              <a:rPr lang="en-US" dirty="0" smtClean="0"/>
              <a:t> high throughput</a:t>
            </a:r>
            <a:r>
              <a:rPr lang="en-US" baseline="0" dirty="0" smtClean="0"/>
              <a:t> sequencing</a:t>
            </a:r>
          </a:p>
          <a:p>
            <a:pPr marL="228600" indent="-228600">
              <a:buAutoNum type="arabicPeriod"/>
            </a:pPr>
            <a:r>
              <a:rPr lang="en-US" baseline="0" dirty="0" smtClean="0"/>
              <a:t>First time a TC has been sequenced</a:t>
            </a:r>
          </a:p>
          <a:p>
            <a:pPr marL="228600" indent="-228600">
              <a:buAutoNum type="arabicPeriod"/>
            </a:pPr>
            <a:r>
              <a:rPr lang="en-US" baseline="0" dirty="0" smtClean="0"/>
              <a:t>First study to compare de novo assembly of </a:t>
            </a:r>
            <a:r>
              <a:rPr lang="en-US" baseline="0" dirty="0" err="1" smtClean="0"/>
              <a:t>transcriptome</a:t>
            </a:r>
            <a:r>
              <a:rPr lang="en-US" baseline="0" dirty="0" smtClean="0"/>
              <a:t> with genome</a:t>
            </a:r>
          </a:p>
          <a:p>
            <a:pPr marL="228600" indent="-228600">
              <a:buAutoNum type="arabicPeriod"/>
            </a:pPr>
            <a:r>
              <a:rPr lang="en-US" b="1" baseline="0" dirty="0" smtClean="0"/>
              <a:t>First time EVER this type of study was done in only 1.5 weeks!</a:t>
            </a:r>
          </a:p>
          <a:p>
            <a:pPr marL="228600" indent="-228600">
              <a:buNone/>
            </a:pPr>
            <a:endParaRPr lang="en-US" b="1" baseline="0" dirty="0" smtClean="0"/>
          </a:p>
          <a:p>
            <a:pPr lvl="0" rtl="0">
              <a:buNone/>
            </a:pPr>
            <a:r>
              <a:rPr lang="x-none" dirty="0" smtClean="0">
                <a:ea typeface="Times New Roman"/>
                <a:cs typeface="Times New Roman"/>
                <a:sym typeface="Times New Roman"/>
              </a:rPr>
              <a:t>Discuss QPX in light of differently regulated immune pathways in the </a:t>
            </a:r>
            <a:r>
              <a:rPr lang="x-none" i="1" dirty="0" smtClean="0">
                <a:ea typeface="Times New Roman"/>
                <a:cs typeface="Times New Roman"/>
                <a:sym typeface="Times New Roman"/>
              </a:rPr>
              <a:t>Mercenaria mercenaria </a:t>
            </a:r>
            <a:r>
              <a:rPr lang="x-none" dirty="0" smtClean="0">
                <a:ea typeface="Times New Roman"/>
                <a:cs typeface="Times New Roman"/>
                <a:sym typeface="Times New Roman"/>
              </a:rPr>
              <a:t>(apoptosis, reactive oxygen, oxidation-reduction process, biological adhesion)</a:t>
            </a:r>
          </a:p>
          <a:p>
            <a:pPr lvl="0" rtl="0">
              <a:buNone/>
            </a:pPr>
            <a:r>
              <a:rPr lang="x-none" sz="1200" dirty="0" smtClean="0">
                <a:solidFill>
                  <a:srgbClr val="000000"/>
                </a:solidFill>
                <a:ea typeface="Times New Roman"/>
                <a:cs typeface="Times New Roman"/>
                <a:sym typeface="Times New Roman"/>
              </a:rPr>
              <a:t>First Genomic Characterization of species- amazing</a:t>
            </a:r>
          </a:p>
          <a:p>
            <a:pPr lvl="0" rtl="0">
              <a:buNone/>
            </a:pPr>
            <a:r>
              <a:rPr lang="x-none" sz="1200" dirty="0" smtClean="0">
                <a:solidFill>
                  <a:srgbClr val="000000"/>
                </a:solidFill>
                <a:ea typeface="Times New Roman"/>
                <a:cs typeface="Times New Roman"/>
                <a:sym typeface="Times New Roman"/>
              </a:rPr>
              <a:t>		Descriptive stats- most similar species blasted</a:t>
            </a:r>
          </a:p>
          <a:p>
            <a:pPr lvl="0" rtl="0">
              <a:buNone/>
            </a:pPr>
            <a:r>
              <a:rPr lang="x-none" sz="1200" dirty="0" smtClean="0">
                <a:solidFill>
                  <a:srgbClr val="000000"/>
                </a:solidFill>
                <a:ea typeface="Times New Roman"/>
                <a:cs typeface="Times New Roman"/>
                <a:sym typeface="Times New Roman"/>
              </a:rPr>
              <a:t>- DEGs</a:t>
            </a:r>
          </a:p>
          <a:p>
            <a:pPr lvl="0" rtl="0">
              <a:buNone/>
            </a:pPr>
            <a:r>
              <a:rPr lang="x-none" sz="1200" dirty="0" smtClean="0">
                <a:solidFill>
                  <a:srgbClr val="000000"/>
                </a:solidFill>
                <a:ea typeface="Times New Roman"/>
                <a:cs typeface="Times New Roman"/>
                <a:sym typeface="Times New Roman"/>
              </a:rPr>
              <a:t>- why up/down regulated genes are so</a:t>
            </a:r>
          </a:p>
          <a:p>
            <a:pPr lvl="0" rtl="0">
              <a:buNone/>
            </a:pPr>
            <a:r>
              <a:rPr lang="x-none" sz="1200" dirty="0" smtClean="0">
                <a:solidFill>
                  <a:srgbClr val="000000"/>
                </a:solidFill>
                <a:ea typeface="Times New Roman"/>
                <a:cs typeface="Times New Roman"/>
                <a:sym typeface="Times New Roman"/>
              </a:rPr>
              <a:t>-Enriched Genes (Shoot &amp; Lipo)- tables and discussion</a:t>
            </a:r>
          </a:p>
          <a:p>
            <a:pPr lvl="0" rtl="0">
              <a:buNone/>
            </a:pP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Ecology/climate change implications etc.  Speculate/future research  - compare to Mercenaria mercenaria genomic and transcriptomic analysis</a:t>
            </a:r>
          </a:p>
          <a:p>
            <a:endParaRPr lang="x-none" sz="1200" dirty="0" smtClean="0">
              <a:solidFill>
                <a:srgbClr val="000000"/>
              </a:solidFill>
              <a:ea typeface="Times New Roman"/>
              <a:cs typeface="Times New Roman"/>
              <a:sym typeface="Times New Roman"/>
            </a:endParaRPr>
          </a:p>
          <a:p>
            <a:pPr marL="228600" indent="-228600">
              <a:buNone/>
            </a:pPr>
            <a:endParaRPr lang="en-US" b="1" baseline="0" dirty="0" smtClean="0"/>
          </a:p>
          <a:p>
            <a:pPr marL="228600" indent="-228600">
              <a:buNone/>
            </a:pPr>
            <a:r>
              <a:rPr lang="en-US" b="1" baseline="0" dirty="0" err="1" smtClean="0"/>
              <a:t>Gregor</a:t>
            </a:r>
            <a:endParaRPr b="1" dirty="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Typical QPX infection is characterized by a massive inflammatory response to the parasite that results in swellings and nodule formation in clam tissues. QPX infections are mostly observed in mantle and gill tissues but also can occur in the visceral mass (</a:t>
            </a:r>
            <a:r>
              <a:rPr lang="en-US" sz="1200" b="0" i="0" u="none" strike="noStrike" kern="1200" baseline="0" dirty="0" err="1" smtClean="0">
                <a:solidFill>
                  <a:schemeClr val="tx1"/>
                </a:solidFill>
                <a:latin typeface="+mn-lt"/>
                <a:ea typeface="+mn-ea"/>
                <a:cs typeface="+mn-cs"/>
              </a:rPr>
              <a:t>MacCallum</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McGladdery</a:t>
            </a:r>
            <a:r>
              <a:rPr lang="en-US" sz="1200" b="0" i="0" u="none" strike="noStrike" kern="1200" baseline="0" dirty="0" smtClean="0">
                <a:solidFill>
                  <a:schemeClr val="tx1"/>
                </a:solidFill>
                <a:latin typeface="+mn-lt"/>
                <a:ea typeface="+mn-ea"/>
                <a:cs typeface="+mn-cs"/>
              </a:rPr>
              <a:t>, 2000; </a:t>
            </a:r>
            <a:r>
              <a:rPr lang="en-US" sz="1200" b="0" i="0" u="none" strike="noStrike" kern="1200" baseline="0" dirty="0" err="1" smtClean="0">
                <a:solidFill>
                  <a:schemeClr val="tx1"/>
                </a:solidFill>
                <a:latin typeface="+mn-lt"/>
                <a:ea typeface="+mn-ea"/>
                <a:cs typeface="+mn-cs"/>
              </a:rPr>
              <a:t>Ragone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Calvo</a:t>
            </a:r>
            <a:r>
              <a:rPr lang="en-US" sz="1200" b="0" i="0" u="none" strike="noStrike" kern="1200" baseline="0" dirty="0" smtClean="0">
                <a:solidFill>
                  <a:schemeClr val="tx1"/>
                </a:solidFill>
                <a:latin typeface="+mn-lt"/>
                <a:ea typeface="+mn-ea"/>
                <a:cs typeface="+mn-cs"/>
              </a:rPr>
              <a:t> et al., 1998).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426222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kern="1200" baseline="0" dirty="0" smtClean="0">
                <a:solidFill>
                  <a:schemeClr val="tx1"/>
                </a:solidFill>
                <a:latin typeface="+mn-lt"/>
                <a:ea typeface="+mn-ea"/>
                <a:cs typeface="+mn-cs"/>
              </a:rPr>
              <a:t>severe mortality episodes among wild and cultured hard clams have been associated with a disease caused by the </a:t>
            </a:r>
            <a:r>
              <a:rPr lang="en-US" sz="600" b="0" i="0" u="none" strike="noStrike" kern="1200" baseline="0" dirty="0" err="1" smtClean="0">
                <a:solidFill>
                  <a:schemeClr val="tx1"/>
                </a:solidFill>
                <a:latin typeface="+mn-lt"/>
                <a:ea typeface="+mn-ea"/>
                <a:cs typeface="+mn-cs"/>
              </a:rPr>
              <a:t>protistan</a:t>
            </a:r>
            <a:r>
              <a:rPr lang="en-US" sz="600" b="0" i="0" u="none" strike="noStrike" kern="1200" baseline="0" dirty="0" smtClean="0">
                <a:solidFill>
                  <a:schemeClr val="tx1"/>
                </a:solidFill>
                <a:latin typeface="+mn-lt"/>
                <a:ea typeface="+mn-ea"/>
                <a:cs typeface="+mn-cs"/>
              </a:rPr>
              <a:t> parasite QPX (Quahog Parasite Unknown). QPX was first observed in tissues of clam populations affected by unusual mortalities in New Brunswick, Canada in 1954 (Whyte et al., 1994). In 1989, it accounted for almost 100% of mortalities among cultured clams at Prince Edward Island (Whyte et al., 1994). QPX was thereafter identified in other locations further south: New Jersey in 1977 (Ford et al., 2002b), Massachusetts in 1995 (</a:t>
            </a:r>
            <a:r>
              <a:rPr lang="en-US" sz="600" b="0" i="0" u="none" strike="noStrike" kern="1200" baseline="0" dirty="0" err="1" smtClean="0">
                <a:solidFill>
                  <a:schemeClr val="tx1"/>
                </a:solidFill>
                <a:latin typeface="+mn-lt"/>
                <a:ea typeface="+mn-ea"/>
                <a:cs typeface="+mn-cs"/>
              </a:rPr>
              <a:t>Smolowitz</a:t>
            </a:r>
            <a:r>
              <a:rPr lang="en-US" sz="600" b="0" i="0" u="none" strike="noStrike" kern="1200" baseline="0" dirty="0" smtClean="0">
                <a:solidFill>
                  <a:schemeClr val="tx1"/>
                </a:solidFill>
                <a:latin typeface="+mn-lt"/>
                <a:ea typeface="+mn-ea"/>
                <a:cs typeface="+mn-cs"/>
              </a:rPr>
              <a:t> et al., 1998), Virginia in 1996 (</a:t>
            </a:r>
            <a:r>
              <a:rPr lang="en-US" sz="600" b="0" i="0" u="none" strike="noStrike" kern="1200" baseline="0" dirty="0" err="1" smtClean="0">
                <a:solidFill>
                  <a:schemeClr val="tx1"/>
                </a:solidFill>
                <a:latin typeface="+mn-lt"/>
                <a:ea typeface="+mn-ea"/>
                <a:cs typeface="+mn-cs"/>
              </a:rPr>
              <a:t>Ragone</a:t>
            </a:r>
            <a:r>
              <a:rPr lang="en-US" sz="600" b="0" i="0" u="none" strike="noStrike" kern="1200" baseline="0" dirty="0" smtClean="0">
                <a:solidFill>
                  <a:schemeClr val="tx1"/>
                </a:solidFill>
                <a:latin typeface="+mn-lt"/>
                <a:ea typeface="+mn-ea"/>
                <a:cs typeface="+mn-cs"/>
              </a:rPr>
              <a:t> </a:t>
            </a:r>
            <a:r>
              <a:rPr lang="en-US" sz="600" b="0" i="0" u="none" strike="noStrike" kern="1200" baseline="0" dirty="0" err="1" smtClean="0">
                <a:solidFill>
                  <a:schemeClr val="tx1"/>
                </a:solidFill>
                <a:latin typeface="+mn-lt"/>
                <a:ea typeface="+mn-ea"/>
                <a:cs typeface="+mn-cs"/>
              </a:rPr>
              <a:t>Calvo</a:t>
            </a:r>
            <a:r>
              <a:rPr lang="en-US" sz="600" b="0" i="0" u="none" strike="noStrike" kern="1200" baseline="0" dirty="0" smtClean="0">
                <a:solidFill>
                  <a:schemeClr val="tx1"/>
                </a:solidFill>
                <a:latin typeface="+mn-lt"/>
                <a:ea typeface="+mn-ea"/>
                <a:cs typeface="+mn-cs"/>
              </a:rPr>
              <a:t> et al., 1998), and New York in 2002 (Dove et al., 2004).</a:t>
            </a:r>
            <a:endParaRPr lang="en-US" sz="60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a typeface="Times New Roman"/>
                <a:cs typeface="Times New Roman"/>
                <a:sym typeface="Times New Roman"/>
              </a:rPr>
              <a:t>Cause of large-scale mortalities in hatchery reared and commercially harvested hard clam populations in several locations </a:t>
            </a:r>
          </a:p>
          <a:p>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268195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Disease is often the result of the interaction between hosts, pathogens and their environment. Environmental parameters such as temperature, salinity, pH can affect both pathogen’s virulence and host’s ability to resist infections.</a:t>
            </a:r>
          </a:p>
          <a:p>
            <a:endParaRPr lang="en-US" sz="1200" b="0" i="0" u="none" strike="noStrike" kern="1200" baseline="0" dirty="0" smtClean="0">
              <a:solidFill>
                <a:schemeClr val="tx1"/>
              </a:solidFill>
              <a:latin typeface="+mn-lt"/>
              <a:ea typeface="+mn-ea"/>
              <a:cs typeface="+mn-cs"/>
            </a:endParaRP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Genetic basis to correlate observations of virulence </a:t>
            </a:r>
          </a:p>
          <a:p>
            <a:pPr marL="914400" lvl="1" indent="-406400">
              <a:spcBef>
                <a:spcPts val="560"/>
              </a:spcBef>
              <a:buClr>
                <a:schemeClr val="dk1"/>
              </a:buClr>
              <a:buSzPct val="93333"/>
              <a:buFont typeface="Courier New"/>
              <a:buChar char="o"/>
            </a:pPr>
            <a:r>
              <a:rPr lang="x-none" sz="3000" dirty="0" smtClean="0">
                <a:solidFill>
                  <a:srgbClr val="000000"/>
                </a:solidFill>
                <a:ea typeface="Times New Roman"/>
                <a:cs typeface="Times New Roman"/>
                <a:sym typeface="Times New Roman"/>
              </a:rPr>
              <a:t>transcriptome/genome</a:t>
            </a: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Economical</a:t>
            </a:r>
            <a:r>
              <a:rPr lang="en-US" sz="3000" dirty="0" smtClean="0">
                <a:solidFill>
                  <a:srgbClr val="000000"/>
                </a:solidFill>
                <a:ea typeface="Times New Roman"/>
                <a:cs typeface="Times New Roman"/>
                <a:sym typeface="Times New Roman"/>
              </a:rPr>
              <a:t> and ecological importance</a:t>
            </a:r>
          </a:p>
          <a:p>
            <a:pPr marL="457200" lvl="0" indent="-431800">
              <a:spcBef>
                <a:spcPts val="560"/>
              </a:spcBef>
              <a:buClr>
                <a:schemeClr val="dk1"/>
              </a:buClr>
              <a:buSzPct val="177777"/>
              <a:buFont typeface="Arial"/>
              <a:buChar char="•"/>
            </a:pPr>
            <a:endParaRPr lang="en-US" sz="3000" dirty="0" smtClean="0">
              <a:solidFill>
                <a:srgbClr val="000000"/>
              </a:solidFill>
              <a:ea typeface="Times New Roman"/>
              <a:cs typeface="Times New Roman"/>
              <a:sym typeface="Times New Roman"/>
            </a:endParaRPr>
          </a:p>
          <a:p>
            <a:pPr marL="25400" lvl="0" indent="0">
              <a:spcBef>
                <a:spcPts val="560"/>
              </a:spcBef>
              <a:buClr>
                <a:schemeClr val="dk1"/>
              </a:buClr>
              <a:buSzPct val="177777"/>
              <a:buNone/>
            </a:pPr>
            <a:endParaRPr lang="en-US" sz="3000" dirty="0" smtClean="0">
              <a:solidFill>
                <a:srgbClr val="000000"/>
              </a:solidFill>
              <a:ea typeface="Times New Roman"/>
              <a:cs typeface="Times New Roman"/>
              <a:sym typeface="Times New Roman"/>
            </a:endParaRP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Comparative transcriptomics to look at mechanisms of virulence and pathogenesis</a:t>
            </a: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Possibly well-studied for major infectious diseases like influenza, but not for things like QPX (yet economically significant)- novel approach in marine diseases (bc of RNA Seq/genomic/transcriptomic data, it's really great)</a:t>
            </a: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Amt of sequence info provided is also awesome- tons of genomic resources</a:t>
            </a: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Implications of climate change on epizootics like QPX</a:t>
            </a:r>
          </a:p>
          <a:p>
            <a:endParaRPr lang="en-US" dirty="0" smtClean="0"/>
          </a:p>
          <a:p>
            <a:endParaRPr lang="en-US" dirty="0" smtClean="0"/>
          </a:p>
          <a:p>
            <a:r>
              <a:rPr lang="en-US" dirty="0" smtClean="0"/>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335929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studies have</a:t>
            </a:r>
            <a:r>
              <a:rPr lang="en-US" baseline="0" dirty="0" smtClean="0"/>
              <a:t> shown that…</a:t>
            </a:r>
          </a:p>
          <a:p>
            <a:pPr lvl="0" rtl="0">
              <a:buNone/>
            </a:pPr>
            <a:r>
              <a:rPr lang="x-none" sz="1200" dirty="0" smtClean="0">
                <a:ea typeface="Times New Roman"/>
                <a:cs typeface="Times New Roman"/>
                <a:sym typeface="Times New Roman"/>
              </a:rPr>
              <a:t>Total number of QPX cells and total volume of mucus was optimal at 24</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p>
          <a:p>
            <a:pPr lvl="0" rtl="0">
              <a:buNone/>
            </a:pPr>
            <a:r>
              <a:rPr lang="x-none" sz="1200" dirty="0" smtClean="0">
                <a:ea typeface="Times New Roman"/>
                <a:cs typeface="Times New Roman"/>
                <a:sym typeface="Times New Roman"/>
              </a:rPr>
              <a:t>-  QPX-infected clams exhibited differential immune responses at 21</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and 13</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p>
          <a:p>
            <a:pPr lvl="0" rtl="0">
              <a:buNone/>
            </a:pPr>
            <a:r>
              <a:rPr lang="x-none" sz="1200" dirty="0" smtClean="0">
                <a:ea typeface="Times New Roman"/>
                <a:cs typeface="Times New Roman"/>
                <a:sym typeface="Times New Roman"/>
              </a:rPr>
              <a:t>-  </a:t>
            </a:r>
            <a:r>
              <a:rPr lang="x-none" sz="1200" i="1" dirty="0" smtClean="0">
                <a:ea typeface="Times New Roman"/>
                <a:cs typeface="Times New Roman"/>
                <a:sym typeface="Times New Roman"/>
              </a:rPr>
              <a:t>In vitro </a:t>
            </a:r>
            <a:r>
              <a:rPr lang="x-none" sz="1200" dirty="0" smtClean="0">
                <a:ea typeface="Times New Roman"/>
                <a:cs typeface="Times New Roman"/>
                <a:sym typeface="Times New Roman"/>
              </a:rPr>
              <a:t>QPX growth was optimal at 20</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- 23</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a:t>
            </a:r>
          </a:p>
          <a:p>
            <a:endParaRPr lang="en-US" dirty="0" smtClean="0"/>
          </a:p>
          <a:p>
            <a:r>
              <a:rPr lang="en-US" dirty="0" smtClean="0"/>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837197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Ana</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Ana</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30D6D9C-AF5F-46AD-A2E5-DF8500F7F858}" type="datetimeFigureOut">
              <a:rPr lang="en-US" smtClean="0">
                <a:solidFill>
                  <a:prstClr val="black">
                    <a:tint val="75000"/>
                  </a:prstClr>
                </a:solidFill>
              </a:rPr>
              <a:pPr/>
              <a:t>8/22/12</a:t>
            </a:fld>
            <a:endParaRPr lang="en-US">
              <a:solidFill>
                <a:prstClr val="black">
                  <a:tint val="75000"/>
                </a:prstClr>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jpeg"/><Relationship Id="rId5" Type="http://schemas.openxmlformats.org/officeDocument/2006/relationships/image" Target="../media/image18.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gif"/><Relationship Id="rId5" Type="http://schemas.openxmlformats.org/officeDocument/2006/relationships/image" Target="../media/image23.gif"/><Relationship Id="rId6" Type="http://schemas.openxmlformats.org/officeDocument/2006/relationships/image" Target="../media/image24.jpeg"/><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47"/>
          <p:cNvSpPr txBox="1">
            <a:spLocks noGrp="1"/>
          </p:cNvSpPr>
          <p:nvPr>
            <p:ph type="ctrTitle"/>
          </p:nvPr>
        </p:nvSpPr>
        <p:spPr>
          <a:xfrm>
            <a:off x="762000" y="762000"/>
            <a:ext cx="7772400" cy="2523727"/>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3950" b="1" i="0" u="none" strike="noStrike" cap="none" baseline="0" dirty="0">
                <a:latin typeface="Arial" pitchFamily="34" charset="0"/>
                <a:ea typeface="Times New Roman"/>
                <a:cs typeface="Arial" pitchFamily="34" charset="0"/>
                <a:sym typeface="Times New Roman"/>
              </a:rPr>
              <a:t>Transcriptomic characterization of Quahog Parasite Unknown (QPX) and the effects of </a:t>
            </a:r>
            <a:r>
              <a:rPr lang="x-none" sz="3950" b="1" i="0" u="none" strike="noStrike" cap="none" baseline="0" dirty="0" smtClean="0">
                <a:latin typeface="Arial" pitchFamily="34" charset="0"/>
                <a:ea typeface="Times New Roman"/>
                <a:cs typeface="Arial" pitchFamily="34" charset="0"/>
                <a:sym typeface="Times New Roman"/>
              </a:rPr>
              <a:t>temperature</a:t>
            </a:r>
            <a:r>
              <a:rPr lang="en-US" sz="3950" b="1" i="0" u="none" strike="noStrike" cap="none" baseline="0" dirty="0" smtClean="0">
                <a:latin typeface="Arial" pitchFamily="34" charset="0"/>
                <a:ea typeface="Times New Roman"/>
                <a:cs typeface="Arial" pitchFamily="34" charset="0"/>
                <a:sym typeface="Times New Roman"/>
              </a:rPr>
              <a:t> on</a:t>
            </a:r>
            <a:r>
              <a:rPr lang="x-none" sz="3950" b="1" i="0" u="none" strike="noStrike" cap="none" baseline="0" dirty="0" smtClean="0">
                <a:latin typeface="Arial" pitchFamily="34" charset="0"/>
                <a:ea typeface="Times New Roman"/>
                <a:cs typeface="Arial" pitchFamily="34" charset="0"/>
                <a:sym typeface="Times New Roman"/>
              </a:rPr>
              <a:t> </a:t>
            </a:r>
            <a:r>
              <a:rPr lang="en-US" sz="3950" b="1" i="0" u="none" strike="noStrike" cap="none" baseline="0" dirty="0" smtClean="0">
                <a:latin typeface="Arial" pitchFamily="34" charset="0"/>
                <a:ea typeface="Times New Roman"/>
                <a:cs typeface="Arial" pitchFamily="34" charset="0"/>
                <a:sym typeface="Times New Roman"/>
              </a:rPr>
              <a:t>gene expression</a:t>
            </a:r>
            <a:endParaRPr lang="x-none" sz="3950" b="1" i="0" u="none" strike="noStrike" cap="none" baseline="0" dirty="0">
              <a:latin typeface="Arial" pitchFamily="34" charset="0"/>
              <a:ea typeface="Times New Roman"/>
              <a:cs typeface="Arial" pitchFamily="34" charset="0"/>
              <a:sym typeface="Times New Roman"/>
            </a:endParaRPr>
          </a:p>
        </p:txBody>
      </p:sp>
      <p:sp>
        <p:nvSpPr>
          <p:cNvPr id="5" name="Shape 48"/>
          <p:cNvSpPr txBox="1">
            <a:spLocks noGrp="1"/>
          </p:cNvSpPr>
          <p:nvPr>
            <p:ph type="subTitle" idx="1"/>
          </p:nvPr>
        </p:nvSpPr>
        <p:spPr>
          <a:xfrm>
            <a:off x="304800" y="5486400"/>
            <a:ext cx="8839200" cy="1745053"/>
          </a:xfrm>
          <a:prstGeom prst="rect">
            <a:avLst/>
          </a:prstGeom>
          <a:noFill/>
          <a:ln>
            <a:noFill/>
          </a:ln>
        </p:spPr>
        <p:txBody>
          <a:bodyPr wrap="square" lIns="91425" tIns="45700" rIns="91425" bIns="45700" anchor="t" anchorCtr="0">
            <a:spAutoFit/>
          </a:bodyPr>
          <a:lstStyle/>
          <a:p>
            <a:pPr marL="0" marR="0" lvl="0" indent="0" algn="ctr" rtl="0">
              <a:spcBef>
                <a:spcPts val="640"/>
              </a:spcBef>
              <a:buClr>
                <a:srgbClr val="888888"/>
              </a:buClr>
              <a:buSzPct val="25000"/>
              <a:buFont typeface="Arial"/>
              <a:buNone/>
            </a:pPr>
            <a:r>
              <a:rPr lang="x-none" sz="2400" b="0" i="0" u="none" strike="noStrike" cap="none" baseline="0" dirty="0">
                <a:solidFill>
                  <a:schemeClr val="tx1"/>
                </a:solidFill>
                <a:latin typeface="Arial" pitchFamily="34" charset="0"/>
                <a:ea typeface="Times New Roman"/>
                <a:cs typeface="Arial" pitchFamily="34" charset="0"/>
                <a:sym typeface="Times New Roman"/>
              </a:rPr>
              <a:t>Annie Page-Karjian, Maya Groner, Jamie Sziklay, Ana Elisa Garcia, Ashton Griffin, Gregor-Fausto Siegmund, Sonia Singhal, Steven Roberts</a:t>
            </a:r>
          </a:p>
          <a:p>
            <a:endParaRPr lang="x-none" sz="2950" b="0" i="0" u="none" strike="noStrike" cap="none" baseline="0" dirty="0">
              <a:solidFill>
                <a:schemeClr val="tx1"/>
              </a:solidFill>
              <a:latin typeface="Arial" pitchFamily="34" charset="0"/>
              <a:ea typeface="Times New Roman"/>
              <a:cs typeface="Arial" pitchFamily="34" charset="0"/>
              <a:sym typeface="Times New Roman"/>
            </a:endParaRPr>
          </a:p>
        </p:txBody>
      </p:sp>
      <p:pic>
        <p:nvPicPr>
          <p:cNvPr id="6" name="Picture 5"/>
          <p:cNvPicPr>
            <a:picLocks noChangeAspect="1"/>
          </p:cNvPicPr>
          <p:nvPr/>
        </p:nvPicPr>
        <p:blipFill>
          <a:blip r:embed="rId3"/>
          <a:stretch>
            <a:fillRect/>
          </a:stretch>
        </p:blipFill>
        <p:spPr>
          <a:xfrm>
            <a:off x="3733800" y="3581400"/>
            <a:ext cx="1619364" cy="1600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9647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9"/>
        <p:cNvGrpSpPr/>
        <p:nvPr/>
      </p:nvGrpSpPr>
      <p:grpSpPr>
        <a:xfrm>
          <a:off x="0" y="0"/>
          <a:ext cx="0" cy="0"/>
          <a:chOff x="0" y="0"/>
          <a:chExt cx="0" cy="0"/>
        </a:xfrm>
      </p:grpSpPr>
      <p:pic>
        <p:nvPicPr>
          <p:cNvPr id="2" name="Picture 1" descr="BiologicalFunctionChart.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1170842"/>
            <a:ext cx="8686800" cy="5534758"/>
          </a:xfrm>
          <a:prstGeom prst="rect">
            <a:avLst/>
          </a:prstGeom>
          <a:ln>
            <a:noFill/>
          </a:ln>
          <a:effectLst/>
        </p:spPr>
      </p:pic>
      <p:sp>
        <p:nvSpPr>
          <p:cNvPr id="4" name="Rectangle 3"/>
          <p:cNvSpPr/>
          <p:nvPr/>
        </p:nvSpPr>
        <p:spPr>
          <a:xfrm>
            <a:off x="0" y="685800"/>
            <a:ext cx="381000" cy="6172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rot="5400000">
            <a:off x="4381500" y="2324100"/>
            <a:ext cx="381000" cy="8686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610600" y="609600"/>
            <a:ext cx="381000" cy="8686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4381500" y="-3314700"/>
            <a:ext cx="381000" cy="8686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hape 110"/>
          <p:cNvSpPr txBox="1">
            <a:spLocks/>
          </p:cNvSpPr>
          <p:nvPr/>
        </p:nvSpPr>
        <p:spPr>
          <a:xfrm>
            <a:off x="457199" y="46713"/>
            <a:ext cx="8622299" cy="1754286"/>
          </a:xfrm>
          <a:prstGeom prst="rect">
            <a:avLst/>
          </a:prstGeom>
          <a:noFill/>
          <a:ln>
            <a:noFill/>
          </a:ln>
        </p:spPr>
        <p:txBody>
          <a:bodyPr vert="horz" lIns="91425" tIns="45700" rIns="91425" bIns="45700" rtlCol="0" anchor="ctr" anchorCtr="0">
            <a:spAutoFit/>
          </a:bodyPr>
          <a:lstStyle/>
          <a:p>
            <a:pPr marL="0" marR="0" lvl="0" indent="0" algn="l" defTabSz="914400" rtl="0" eaLnBrk="1" fontAlgn="auto" latinLnBrk="0" hangingPunct="1">
              <a:lnSpc>
                <a:spcPct val="100000"/>
              </a:lnSpc>
              <a:spcBef>
                <a:spcPts val="640"/>
              </a:spcBef>
              <a:spcAft>
                <a:spcPts val="0"/>
              </a:spcAft>
              <a:buClrTx/>
              <a:buSzTx/>
              <a:buFontTx/>
              <a:buNone/>
              <a:tabLst/>
              <a:defRPr/>
            </a:pPr>
            <a:r>
              <a:rPr kumimoji="0" lang="x-none" sz="3600" b="1" i="0" u="none" strike="noStrike" kern="1200" cap="all" spc="-60" normalizeH="0" baseline="0" noProof="0" dirty="0" smtClean="0">
                <a:ln>
                  <a:noFill/>
                </a:ln>
                <a:solidFill>
                  <a:schemeClr val="tx2"/>
                </a:solidFill>
                <a:effectLst/>
                <a:uLnTx/>
                <a:uFillTx/>
                <a:latin typeface="+mn-lt"/>
                <a:ea typeface="Times New Roman"/>
                <a:cs typeface="Times New Roman"/>
                <a:sym typeface="Times New Roman"/>
              </a:rPr>
              <a:t>Results: Transcriptome characterization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x-none" sz="3600" b="1" i="0" u="none" strike="noStrike" kern="1200" cap="all" spc="-60" normalizeH="0" baseline="0" noProof="0" dirty="0">
              <a:ln>
                <a:noFill/>
              </a:ln>
              <a:solidFill>
                <a:schemeClr val="tx2"/>
              </a:solidFill>
              <a:effectLst/>
              <a:uLnTx/>
              <a:uFillTx/>
              <a:latin typeface="+mn-lt"/>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18963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51168"/>
            <a:ext cx="8229600" cy="1292631"/>
          </a:xfrm>
          <a:prstGeom prst="rect">
            <a:avLst/>
          </a:prstGeom>
        </p:spPr>
        <p:txBody>
          <a:bodyPr lIns="91425" tIns="91425" rIns="91425" bIns="91425" anchor="ctr" anchorCtr="0">
            <a:spAutoFit/>
          </a:bodyPr>
          <a:lstStyle/>
          <a:p>
            <a:pPr lvl="0" algn="l" rtl="0">
              <a:spcBef>
                <a:spcPts val="640"/>
              </a:spcBef>
              <a:buNone/>
            </a:pPr>
            <a:r>
              <a:rPr lang="x-none" sz="3600" b="1" dirty="0" smtClean="0">
                <a:latin typeface="+mn-lt"/>
                <a:ea typeface="Times New Roman"/>
                <a:cs typeface="Times New Roman"/>
                <a:sym typeface="Times New Roman"/>
              </a:rPr>
              <a:t>Results</a:t>
            </a:r>
            <a:r>
              <a:rPr lang="x-none" sz="3600" b="1" dirty="0">
                <a:latin typeface="+mn-lt"/>
                <a:ea typeface="Times New Roman"/>
                <a:cs typeface="Times New Roman"/>
                <a:sym typeface="Times New Roman"/>
              </a:rPr>
              <a:t>: Transcriptome </a:t>
            </a:r>
            <a:r>
              <a:rPr lang="x-none" sz="3600" b="1" dirty="0" smtClean="0">
                <a:latin typeface="+mn-lt"/>
                <a:ea typeface="Times New Roman"/>
                <a:cs typeface="Times New Roman"/>
                <a:sym typeface="Times New Roman"/>
              </a:rPr>
              <a:t>characterization</a:t>
            </a:r>
            <a:endParaRPr lang="x-none" sz="3600" b="1" dirty="0">
              <a:latin typeface="+mn-lt"/>
              <a:ea typeface="Times New Roman"/>
              <a:cs typeface="Times New Roman"/>
              <a:sym typeface="Times New Roman"/>
            </a:endParaRPr>
          </a:p>
        </p:txBody>
      </p:sp>
      <p:sp>
        <p:nvSpPr>
          <p:cNvPr id="2" name="Content Placeholder 1"/>
          <p:cNvSpPr>
            <a:spLocks noGrp="1"/>
          </p:cNvSpPr>
          <p:nvPr>
            <p:ph idx="1"/>
          </p:nvPr>
        </p:nvSpPr>
        <p:spPr/>
        <p:txBody>
          <a:bodyPr/>
          <a:lstStyle/>
          <a:p>
            <a:r>
              <a:rPr lang="en-US" dirty="0"/>
              <a:t/>
            </a:r>
            <a:br>
              <a:rPr lang="en-US" dirty="0"/>
            </a:br>
            <a:endParaRPr lang="en-US" dirty="0"/>
          </a:p>
        </p:txBody>
      </p:sp>
      <p:pic>
        <p:nvPicPr>
          <p:cNvPr id="5" name="Picture 4" descr="Untitled.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1600200"/>
            <a:ext cx="8736598" cy="490224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344884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57900" y="79188"/>
            <a:ext cx="8933700" cy="6855012"/>
            <a:chOff x="152400" y="152401"/>
            <a:chExt cx="8933700" cy="6855012"/>
          </a:xfrm>
        </p:grpSpPr>
        <p:pic>
          <p:nvPicPr>
            <p:cNvPr id="5" name="Picture 4" descr="wordle.png"/>
            <p:cNvPicPr>
              <a:picLocks noChangeAspect="1"/>
            </p:cNvPicPr>
            <p:nvPr/>
          </p:nvPicPr>
          <p:blipFill>
            <a:blip r:embed="rId3">
              <a:clrChange>
                <a:clrFrom>
                  <a:srgbClr val="8E950D"/>
                </a:clrFrom>
                <a:clrTo>
                  <a:srgbClr val="8E950D">
                    <a:alpha val="0"/>
                  </a:srgbClr>
                </a:clrTo>
              </a:clrChange>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400" y="152401"/>
              <a:ext cx="8933700" cy="6855012"/>
            </a:xfrm>
            <a:prstGeom prst="rect">
              <a:avLst/>
            </a:prstGeom>
          </p:spPr>
        </p:pic>
        <p:pic>
          <p:nvPicPr>
            <p:cNvPr id="6" name="Picture 5" descr="wordle.pn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3364" t="25203" r="29630" b="27159"/>
            <a:stretch/>
          </p:blipFill>
          <p:spPr>
            <a:xfrm>
              <a:off x="3124200" y="1905000"/>
              <a:ext cx="3306009" cy="3253844"/>
            </a:xfrm>
            <a:prstGeom prst="rect">
              <a:avLst/>
            </a:prstGeom>
          </p:spPr>
        </p:pic>
      </p:grpSp>
      <p:grpSp>
        <p:nvGrpSpPr>
          <p:cNvPr id="12" name="Group 11"/>
          <p:cNvGrpSpPr/>
          <p:nvPr/>
        </p:nvGrpSpPr>
        <p:grpSpPr>
          <a:xfrm>
            <a:off x="57900" y="79188"/>
            <a:ext cx="8933700" cy="6855012"/>
            <a:chOff x="57900" y="79188"/>
            <a:chExt cx="8933700" cy="6855012"/>
          </a:xfrm>
        </p:grpSpPr>
        <p:pic>
          <p:nvPicPr>
            <p:cNvPr id="8" name="Picture 7" descr="wordle.png"/>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7900" y="79188"/>
              <a:ext cx="8933700" cy="6855012"/>
            </a:xfrm>
            <a:prstGeom prst="rect">
              <a:avLst/>
            </a:prstGeom>
          </p:spPr>
        </p:pic>
        <p:pic>
          <p:nvPicPr>
            <p:cNvPr id="9" name="Picture 8" descr="wordle.pn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7244" t="49457" r="71375" b="26350"/>
            <a:stretch/>
          </p:blipFill>
          <p:spPr>
            <a:xfrm>
              <a:off x="685800" y="3505200"/>
              <a:ext cx="1910138" cy="1658412"/>
            </a:xfrm>
            <a:prstGeom prst="rect">
              <a:avLst/>
            </a:prstGeom>
          </p:spPr>
        </p:pic>
      </p:grpSp>
      <p:pic>
        <p:nvPicPr>
          <p:cNvPr id="10" name="Picture 9" descr="wordle.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1319" y="0"/>
            <a:ext cx="8933700" cy="685501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218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476821"/>
            <a:ext cx="8229600" cy="738633"/>
          </a:xfrm>
          <a:prstGeom prst="rect">
            <a:avLst/>
          </a:prstGeom>
        </p:spPr>
        <p:txBody>
          <a:bodyPr lIns="91425" tIns="91425" rIns="91425" bIns="91425" anchor="ctr" anchorCtr="0">
            <a:spAutoFit/>
          </a:bodyPr>
          <a:lstStyle/>
          <a:p>
            <a:pPr>
              <a:buNone/>
            </a:pPr>
            <a:r>
              <a:rPr lang="x-none" b="1" dirty="0">
                <a:latin typeface="+mn-lt"/>
                <a:ea typeface="Times New Roman"/>
                <a:cs typeface="Times New Roman"/>
                <a:sym typeface="Times New Roman"/>
              </a:rPr>
              <a:t>Objectives of our study</a:t>
            </a:r>
          </a:p>
        </p:txBody>
      </p:sp>
      <p:sp>
        <p:nvSpPr>
          <p:cNvPr id="6" name="Shape 84"/>
          <p:cNvSpPr txBox="1">
            <a:spLocks noGrp="1"/>
          </p:cNvSpPr>
          <p:nvPr>
            <p:ph idx="1"/>
          </p:nvPr>
        </p:nvSpPr>
        <p:spPr>
          <a:xfrm>
            <a:off x="533400" y="1600200"/>
            <a:ext cx="7467600" cy="3524011"/>
          </a:xfrm>
          <a:prstGeom prst="rect">
            <a:avLst/>
          </a:prstGeom>
        </p:spPr>
        <p:txBody>
          <a:bodyPr wrap="square" lIns="91425" tIns="91425" rIns="91425" bIns="91425" anchor="t" anchorCtr="0">
            <a:spAutoFit/>
          </a:bodyPr>
          <a:lstStyle/>
          <a:p>
            <a:pPr lvl="0" rtl="0">
              <a:buNone/>
            </a:pPr>
            <a:r>
              <a:rPr lang="en-US" sz="2400" b="1" dirty="0" smtClean="0">
                <a:solidFill>
                  <a:schemeClr val="bg2"/>
                </a:solidFill>
                <a:ea typeface="Times New Roman"/>
                <a:cs typeface="Times New Roman"/>
                <a:sym typeface="Times New Roman"/>
              </a:rPr>
              <a:t>1. </a:t>
            </a:r>
            <a:r>
              <a:rPr lang="x-none" sz="2400" b="1" dirty="0" smtClean="0">
                <a:solidFill>
                  <a:schemeClr val="bg2"/>
                </a:solidFill>
                <a:ea typeface="Times New Roman"/>
                <a:cs typeface="Times New Roman"/>
                <a:sym typeface="Times New Roman"/>
              </a:rPr>
              <a:t>Sequence </a:t>
            </a:r>
            <a:r>
              <a:rPr lang="x-none" sz="2400" b="1" dirty="0">
                <a:solidFill>
                  <a:schemeClr val="bg2"/>
                </a:solidFill>
                <a:ea typeface="Times New Roman"/>
                <a:cs typeface="Times New Roman"/>
                <a:sym typeface="Times New Roman"/>
              </a:rPr>
              <a:t>and annotate the QPX </a:t>
            </a:r>
            <a:r>
              <a:rPr lang="x-none" sz="2400" b="1" dirty="0" smtClean="0">
                <a:solidFill>
                  <a:schemeClr val="bg2"/>
                </a:solidFill>
                <a:ea typeface="Times New Roman"/>
                <a:cs typeface="Times New Roman"/>
                <a:sym typeface="Times New Roman"/>
              </a:rPr>
              <a:t>transcriptome</a:t>
            </a:r>
            <a:endParaRPr lang="x-none" sz="2400" b="1" dirty="0">
              <a:solidFill>
                <a:schemeClr val="bg2"/>
              </a:solidFill>
              <a:ea typeface="Times New Roman"/>
              <a:cs typeface="Times New Roman"/>
              <a:sym typeface="Times New Roman"/>
            </a:endParaRPr>
          </a:p>
          <a:p>
            <a:endParaRPr lang="x-none" sz="2400" dirty="0">
              <a:solidFill>
                <a:schemeClr val="bg2"/>
              </a:solidFill>
              <a:ea typeface="Times New Roman"/>
              <a:cs typeface="Times New Roman"/>
              <a:sym typeface="Times New Roman"/>
            </a:endParaRPr>
          </a:p>
          <a:p>
            <a:pPr lvl="0" rtl="0">
              <a:buNone/>
            </a:pPr>
            <a:r>
              <a:rPr lang="en-US" sz="2400" dirty="0" smtClean="0">
                <a:ea typeface="Times New Roman"/>
                <a:cs typeface="Times New Roman"/>
                <a:sym typeface="Times New Roman"/>
              </a:rPr>
              <a:t>2. </a:t>
            </a:r>
            <a:r>
              <a:rPr lang="x-none" sz="2400" dirty="0" smtClean="0">
                <a:ea typeface="Times New Roman"/>
                <a:cs typeface="Times New Roman"/>
                <a:sym typeface="Times New Roman"/>
              </a:rPr>
              <a:t>Evaluate </a:t>
            </a:r>
            <a:r>
              <a:rPr lang="x-none" sz="2400" dirty="0">
                <a:ea typeface="Times New Roman"/>
                <a:cs typeface="Times New Roman"/>
                <a:sym typeface="Times New Roman"/>
              </a:rPr>
              <a:t>the effects </a:t>
            </a:r>
            <a:r>
              <a:rPr lang="x-none" sz="2400" dirty="0" smtClean="0">
                <a:ea typeface="Times New Roman"/>
                <a:cs typeface="Times New Roman"/>
                <a:sym typeface="Times New Roman"/>
              </a:rPr>
              <a:t>of temperature on QPX </a:t>
            </a:r>
            <a:r>
              <a:rPr lang="en-US" sz="2400" dirty="0" smtClean="0">
                <a:ea typeface="Times New Roman"/>
                <a:cs typeface="Times New Roman"/>
                <a:sym typeface="Times New Roman"/>
              </a:rPr>
              <a:t>gene expression</a:t>
            </a:r>
            <a:endParaRPr lang="x-none" sz="2400" dirty="0">
              <a:ea typeface="Times New Roman"/>
              <a:cs typeface="Times New Roman"/>
              <a:sym typeface="Times New Roman"/>
            </a:endParaRPr>
          </a:p>
          <a:p>
            <a:endParaRPr lang="x-none" sz="2400" dirty="0">
              <a:solidFill>
                <a:schemeClr val="bg2"/>
              </a:solidFill>
              <a:ea typeface="Times New Roman"/>
              <a:cs typeface="Times New Roman"/>
              <a:sym typeface="Times New Roman"/>
            </a:endParaRPr>
          </a:p>
          <a:p>
            <a:pPr>
              <a:buNone/>
            </a:pPr>
            <a:r>
              <a:rPr lang="en-US" sz="2400" dirty="0" smtClean="0">
                <a:solidFill>
                  <a:schemeClr val="bg2"/>
                </a:solidFill>
                <a:ea typeface="Times New Roman"/>
                <a:cs typeface="Times New Roman"/>
                <a:sym typeface="Times New Roman"/>
              </a:rPr>
              <a:t>3. </a:t>
            </a:r>
            <a:r>
              <a:rPr lang="x-none" sz="2400" dirty="0" smtClean="0">
                <a:solidFill>
                  <a:schemeClr val="bg2"/>
                </a:solidFill>
                <a:ea typeface="Times New Roman"/>
                <a:cs typeface="Times New Roman"/>
                <a:sym typeface="Times New Roman"/>
              </a:rPr>
              <a:t>Identify </a:t>
            </a:r>
            <a:r>
              <a:rPr lang="en-US" sz="2400" dirty="0" smtClean="0">
                <a:solidFill>
                  <a:schemeClr val="bg2"/>
                </a:solidFill>
                <a:ea typeface="Times New Roman"/>
                <a:cs typeface="Times New Roman"/>
                <a:sym typeface="Times New Roman"/>
              </a:rPr>
              <a:t>biological function of enriched genes</a:t>
            </a:r>
          </a:p>
          <a:p>
            <a:pPr>
              <a:buNone/>
            </a:pPr>
            <a:endParaRPr lang="x-none" sz="2400" dirty="0">
              <a:solidFill>
                <a:schemeClr val="bg1">
                  <a:lumMod val="65000"/>
                </a:schemeClr>
              </a:solidFill>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817996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1"/>
        <p:cNvGrpSpPr/>
        <p:nvPr/>
      </p:nvGrpSpPr>
      <p:grpSpPr>
        <a:xfrm>
          <a:off x="0" y="0"/>
          <a:ext cx="0" cy="0"/>
          <a:chOff x="0" y="0"/>
          <a:chExt cx="0" cy="0"/>
        </a:xfrm>
      </p:grpSpPr>
      <p:pic>
        <p:nvPicPr>
          <p:cNvPr id="4" name="Picture 3" descr="XBFamtkSohCtlH8GJu1aF0eHyWSzNn29ZxhmLJctTGQ.jpeg"/>
          <p:cNvPicPr>
            <a:picLocks noChangeAspect="1"/>
          </p:cNvPicPr>
          <p:nvPr/>
        </p:nvPicPr>
        <p:blipFill>
          <a:blip r:embed="rId3"/>
          <a:stretch>
            <a:fillRect/>
          </a:stretch>
        </p:blipFill>
        <p:spPr>
          <a:xfrm>
            <a:off x="1143000" y="914400"/>
            <a:ext cx="6908800" cy="5631324"/>
          </a:xfrm>
          <a:prstGeom prst="rect">
            <a:avLst/>
          </a:prstGeom>
        </p:spPr>
      </p:pic>
      <p:sp>
        <p:nvSpPr>
          <p:cNvPr id="122" name="Shape 122"/>
          <p:cNvSpPr txBox="1">
            <a:spLocks noGrp="1"/>
          </p:cNvSpPr>
          <p:nvPr>
            <p:ph type="title"/>
          </p:nvPr>
        </p:nvSpPr>
        <p:spPr>
          <a:xfrm>
            <a:off x="457200" y="245994"/>
            <a:ext cx="8229600" cy="1200288"/>
          </a:xfrm>
          <a:prstGeom prst="rect">
            <a:avLst/>
          </a:prstGeom>
          <a:noFill/>
          <a:ln>
            <a:noFill/>
          </a:ln>
        </p:spPr>
        <p:txBody>
          <a:bodyPr lIns="91425" tIns="45700" rIns="91425" bIns="45700" anchor="ctr" anchorCtr="0">
            <a:spAutoFit/>
          </a:bodyPr>
          <a:lstStyle/>
          <a:p>
            <a:pPr algn="l">
              <a:buNone/>
            </a:pPr>
            <a:r>
              <a:rPr lang="x-none" sz="3600" b="1" dirty="0">
                <a:latin typeface="+mn-lt"/>
                <a:ea typeface="Times New Roman"/>
                <a:cs typeface="Times New Roman"/>
                <a:sym typeface="Times New Roman"/>
              </a:rPr>
              <a:t>Results: Differential gene expression</a:t>
            </a:r>
          </a:p>
        </p:txBody>
      </p:sp>
      <p:sp>
        <p:nvSpPr>
          <p:cNvPr id="123" name="Shape 123"/>
          <p:cNvSpPr txBox="1">
            <a:spLocks noGrp="1"/>
          </p:cNvSpPr>
          <p:nvPr>
            <p:ph idx="1"/>
          </p:nvPr>
        </p:nvSpPr>
        <p:spPr>
          <a:xfrm>
            <a:off x="457200" y="1600200"/>
            <a:ext cx="7445400" cy="4526100"/>
          </a:xfrm>
          <a:prstGeom prst="rect">
            <a:avLst/>
          </a:prstGeom>
          <a:noFill/>
          <a:ln>
            <a:noFill/>
          </a:ln>
        </p:spPr>
        <p:txBody>
          <a:bodyPr lIns="91425" tIns="45700" rIns="91425" bIns="45700" anchor="t" anchorCtr="0">
            <a:spAutoFit/>
          </a:bodyPr>
          <a:lstStyle/>
          <a:p>
            <a:pPr marL="0" lvl="0" indent="0">
              <a:buNone/>
            </a:pPr>
            <a:r>
              <a:rPr lang="x-none" b="1">
                <a:latin typeface="Times New Roman"/>
                <a:ea typeface="Times New Roman"/>
                <a:cs typeface="Times New Roman"/>
                <a:sym typeface="Times New Roman"/>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9966046"/>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476821"/>
            <a:ext cx="8229600" cy="738633"/>
          </a:xfrm>
          <a:prstGeom prst="rect">
            <a:avLst/>
          </a:prstGeom>
        </p:spPr>
        <p:txBody>
          <a:bodyPr lIns="91425" tIns="91425" rIns="91425" bIns="91425" anchor="ctr" anchorCtr="0">
            <a:spAutoFit/>
          </a:bodyPr>
          <a:lstStyle/>
          <a:p>
            <a:pPr>
              <a:buNone/>
            </a:pPr>
            <a:r>
              <a:rPr lang="x-none" b="1" dirty="0">
                <a:latin typeface="+mn-lt"/>
                <a:ea typeface="Times New Roman"/>
                <a:cs typeface="Times New Roman"/>
                <a:sym typeface="Times New Roman"/>
              </a:rPr>
              <a:t>Objectives of our study</a:t>
            </a:r>
          </a:p>
        </p:txBody>
      </p:sp>
      <p:sp>
        <p:nvSpPr>
          <p:cNvPr id="6" name="Shape 84"/>
          <p:cNvSpPr txBox="1">
            <a:spLocks noGrp="1"/>
          </p:cNvSpPr>
          <p:nvPr>
            <p:ph idx="1"/>
          </p:nvPr>
        </p:nvSpPr>
        <p:spPr>
          <a:xfrm>
            <a:off x="533400" y="1600200"/>
            <a:ext cx="7467600" cy="3524011"/>
          </a:xfrm>
          <a:prstGeom prst="rect">
            <a:avLst/>
          </a:prstGeom>
        </p:spPr>
        <p:txBody>
          <a:bodyPr wrap="square" lIns="91425" tIns="91425" rIns="91425" bIns="91425" anchor="t" anchorCtr="0">
            <a:spAutoFit/>
          </a:bodyPr>
          <a:lstStyle/>
          <a:p>
            <a:pPr lvl="0" rtl="0">
              <a:buNone/>
            </a:pPr>
            <a:r>
              <a:rPr lang="en-US" sz="2400" b="1" dirty="0" smtClean="0">
                <a:solidFill>
                  <a:srgbClr val="C8C8B1"/>
                </a:solidFill>
                <a:ea typeface="Times New Roman"/>
                <a:cs typeface="Times New Roman"/>
                <a:sym typeface="Times New Roman"/>
              </a:rPr>
              <a:t>1. </a:t>
            </a:r>
            <a:r>
              <a:rPr lang="x-none" sz="2400" b="1" dirty="0" smtClean="0">
                <a:solidFill>
                  <a:srgbClr val="C8C8B1"/>
                </a:solidFill>
                <a:ea typeface="Times New Roman"/>
                <a:cs typeface="Times New Roman"/>
                <a:sym typeface="Times New Roman"/>
              </a:rPr>
              <a:t>Sequence </a:t>
            </a:r>
            <a:r>
              <a:rPr lang="x-none" sz="2400" b="1" dirty="0">
                <a:solidFill>
                  <a:srgbClr val="C8C8B1"/>
                </a:solidFill>
                <a:ea typeface="Times New Roman"/>
                <a:cs typeface="Times New Roman"/>
                <a:sym typeface="Times New Roman"/>
              </a:rPr>
              <a:t>and annotate the QPX </a:t>
            </a:r>
            <a:r>
              <a:rPr lang="x-none" sz="2400" b="1" dirty="0" smtClean="0">
                <a:solidFill>
                  <a:srgbClr val="C8C8B1"/>
                </a:solidFill>
                <a:ea typeface="Times New Roman"/>
                <a:cs typeface="Times New Roman"/>
                <a:sym typeface="Times New Roman"/>
              </a:rPr>
              <a:t>transcriptome</a:t>
            </a:r>
            <a:endParaRPr lang="x-none" sz="2400" b="1" dirty="0">
              <a:solidFill>
                <a:srgbClr val="C8C8B1"/>
              </a:solidFill>
              <a:ea typeface="Times New Roman"/>
              <a:cs typeface="Times New Roman"/>
              <a:sym typeface="Times New Roman"/>
            </a:endParaRPr>
          </a:p>
          <a:p>
            <a:endParaRPr lang="x-none" sz="2400" dirty="0">
              <a:solidFill>
                <a:srgbClr val="C8C8B1"/>
              </a:solidFill>
              <a:ea typeface="Times New Roman"/>
              <a:cs typeface="Times New Roman"/>
              <a:sym typeface="Times New Roman"/>
            </a:endParaRPr>
          </a:p>
          <a:p>
            <a:pPr lvl="0" rtl="0">
              <a:buNone/>
            </a:pPr>
            <a:r>
              <a:rPr lang="en-US" sz="2400" dirty="0" smtClean="0">
                <a:solidFill>
                  <a:srgbClr val="C8C8B1"/>
                </a:solidFill>
                <a:ea typeface="Times New Roman"/>
                <a:cs typeface="Times New Roman"/>
                <a:sym typeface="Times New Roman"/>
              </a:rPr>
              <a:t>2. </a:t>
            </a:r>
            <a:r>
              <a:rPr lang="x-none" sz="2400" dirty="0" smtClean="0">
                <a:solidFill>
                  <a:srgbClr val="C8C8B1"/>
                </a:solidFill>
                <a:ea typeface="Times New Roman"/>
                <a:cs typeface="Times New Roman"/>
                <a:sym typeface="Times New Roman"/>
              </a:rPr>
              <a:t>Evaluate </a:t>
            </a:r>
            <a:r>
              <a:rPr lang="x-none" sz="2400" dirty="0">
                <a:solidFill>
                  <a:srgbClr val="C8C8B1"/>
                </a:solidFill>
                <a:ea typeface="Times New Roman"/>
                <a:cs typeface="Times New Roman"/>
                <a:sym typeface="Times New Roman"/>
              </a:rPr>
              <a:t>the effects </a:t>
            </a:r>
            <a:r>
              <a:rPr lang="x-none" sz="2400" dirty="0" smtClean="0">
                <a:solidFill>
                  <a:srgbClr val="C8C8B1"/>
                </a:solidFill>
                <a:ea typeface="Times New Roman"/>
                <a:cs typeface="Times New Roman"/>
                <a:sym typeface="Times New Roman"/>
              </a:rPr>
              <a:t>of temperature on QPX </a:t>
            </a:r>
            <a:r>
              <a:rPr lang="en-US" sz="2400" dirty="0" smtClean="0">
                <a:solidFill>
                  <a:srgbClr val="C8C8B1"/>
                </a:solidFill>
                <a:ea typeface="Times New Roman"/>
                <a:cs typeface="Times New Roman"/>
                <a:sym typeface="Times New Roman"/>
              </a:rPr>
              <a:t>gene expression</a:t>
            </a:r>
            <a:endParaRPr lang="x-none" sz="2400" dirty="0">
              <a:solidFill>
                <a:srgbClr val="C8C8B1"/>
              </a:solidFill>
              <a:ea typeface="Times New Roman"/>
              <a:cs typeface="Times New Roman"/>
              <a:sym typeface="Times New Roman"/>
            </a:endParaRPr>
          </a:p>
          <a:p>
            <a:endParaRPr lang="x-none" sz="2400" dirty="0">
              <a:ea typeface="Times New Roman"/>
              <a:cs typeface="Times New Roman"/>
              <a:sym typeface="Times New Roman"/>
            </a:endParaRPr>
          </a:p>
          <a:p>
            <a:pPr>
              <a:buNone/>
            </a:pPr>
            <a:r>
              <a:rPr lang="en-US" sz="2400" dirty="0" smtClean="0">
                <a:solidFill>
                  <a:srgbClr val="000000"/>
                </a:solidFill>
                <a:ea typeface="Times New Roman"/>
                <a:cs typeface="Times New Roman"/>
                <a:sym typeface="Times New Roman"/>
              </a:rPr>
              <a:t>3. </a:t>
            </a:r>
            <a:r>
              <a:rPr lang="x-none" sz="2400" dirty="0" smtClean="0">
                <a:solidFill>
                  <a:srgbClr val="000000"/>
                </a:solidFill>
                <a:ea typeface="Times New Roman"/>
                <a:cs typeface="Times New Roman"/>
                <a:sym typeface="Times New Roman"/>
              </a:rPr>
              <a:t>Identify </a:t>
            </a:r>
            <a:r>
              <a:rPr lang="en-US" sz="2400" dirty="0" smtClean="0">
                <a:solidFill>
                  <a:srgbClr val="000000"/>
                </a:solidFill>
                <a:ea typeface="Times New Roman"/>
                <a:cs typeface="Times New Roman"/>
                <a:sym typeface="Times New Roman"/>
              </a:rPr>
              <a:t>biological function of enriched genes</a:t>
            </a:r>
          </a:p>
          <a:p>
            <a:pPr>
              <a:buNone/>
            </a:pPr>
            <a:endParaRPr lang="x-none" sz="2400" dirty="0">
              <a:solidFill>
                <a:schemeClr val="bg1">
                  <a:lumMod val="65000"/>
                </a:schemeClr>
              </a:solidFill>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817996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371600"/>
          </a:xfrm>
        </p:spPr>
        <p:txBody>
          <a:bodyPr/>
          <a:lstStyle/>
          <a:p>
            <a:r>
              <a:rPr lang="en-US" b="1" dirty="0" smtClean="0">
                <a:latin typeface="+mn-lt"/>
              </a:rPr>
              <a:t>RESULTS: Enrichment analysis</a:t>
            </a:r>
            <a:endParaRPr lang="en-US" b="1" dirty="0">
              <a:latin typeface="+mn-lt"/>
            </a:endParaRPr>
          </a:p>
        </p:txBody>
      </p:sp>
      <p:pic>
        <p:nvPicPr>
          <p:cNvPr id="8" name="Picture 3"/>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605" r="12560" b="42073"/>
          <a:stretch/>
        </p:blipFill>
        <p:spPr bwMode="auto">
          <a:xfrm>
            <a:off x="762000" y="1154668"/>
            <a:ext cx="7101451" cy="476570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9" name="TextBox 8"/>
          <p:cNvSpPr txBox="1"/>
          <p:nvPr/>
        </p:nvSpPr>
        <p:spPr>
          <a:xfrm>
            <a:off x="762000" y="2610534"/>
            <a:ext cx="461665" cy="1636931"/>
          </a:xfrm>
          <a:prstGeom prst="rect">
            <a:avLst/>
          </a:prstGeom>
          <a:noFill/>
        </p:spPr>
        <p:txBody>
          <a:bodyPr vert="vert270" wrap="square" rtlCol="0">
            <a:spAutoFit/>
          </a:bodyPr>
          <a:lstStyle/>
          <a:p>
            <a:r>
              <a:rPr lang="en-US" dirty="0" smtClean="0"/>
              <a:t>Fold increase</a:t>
            </a:r>
            <a:endParaRPr lang="en-US" dirty="0"/>
          </a:p>
        </p:txBody>
      </p:sp>
      <p:cxnSp>
        <p:nvCxnSpPr>
          <p:cNvPr id="10" name="Straight Connector 9"/>
          <p:cNvCxnSpPr/>
          <p:nvPr/>
        </p:nvCxnSpPr>
        <p:spPr>
          <a:xfrm>
            <a:off x="1600200" y="2514600"/>
            <a:ext cx="6172200" cy="1588"/>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2933700" y="6096000"/>
            <a:ext cx="3276600" cy="369332"/>
          </a:xfrm>
          <a:prstGeom prst="rect">
            <a:avLst/>
          </a:prstGeom>
          <a:noFill/>
        </p:spPr>
        <p:txBody>
          <a:bodyPr wrap="square" rtlCol="0">
            <a:spAutoFit/>
          </a:bodyPr>
          <a:lstStyle/>
          <a:p>
            <a:r>
              <a:rPr lang="en-US" dirty="0" smtClean="0"/>
              <a:t>Different biological processes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4419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2999"/>
          <a:stretch/>
        </p:blipFill>
        <p:spPr>
          <a:xfrm>
            <a:off x="76200" y="1291159"/>
            <a:ext cx="8869680" cy="5414441"/>
          </a:xfrm>
          <a:prstGeom prst="rect">
            <a:avLst/>
          </a:prstGeom>
        </p:spPr>
      </p:pic>
      <p:sp>
        <p:nvSpPr>
          <p:cNvPr id="7" name="TextBox 6"/>
          <p:cNvSpPr txBox="1"/>
          <p:nvPr/>
        </p:nvSpPr>
        <p:spPr>
          <a:xfrm>
            <a:off x="3830784" y="1443559"/>
            <a:ext cx="1427016" cy="523220"/>
          </a:xfrm>
          <a:prstGeom prst="rect">
            <a:avLst/>
          </a:prstGeom>
          <a:noFill/>
        </p:spPr>
        <p:txBody>
          <a:bodyPr wrap="square" rtlCol="0">
            <a:spAutoFit/>
          </a:bodyPr>
          <a:lstStyle/>
          <a:p>
            <a:pPr algn="ctr"/>
            <a:r>
              <a:rPr lang="en-US" sz="1400" dirty="0" smtClean="0"/>
              <a:t>Developmental processes (4)</a:t>
            </a:r>
            <a:endParaRPr lang="en-US" sz="1400" dirty="0"/>
          </a:p>
        </p:txBody>
      </p:sp>
      <p:sp>
        <p:nvSpPr>
          <p:cNvPr id="13" name="TextBox 12"/>
          <p:cNvSpPr txBox="1"/>
          <p:nvPr/>
        </p:nvSpPr>
        <p:spPr>
          <a:xfrm>
            <a:off x="3657600" y="5806400"/>
            <a:ext cx="1579415" cy="523220"/>
          </a:xfrm>
          <a:prstGeom prst="rect">
            <a:avLst/>
          </a:prstGeom>
          <a:noFill/>
        </p:spPr>
        <p:txBody>
          <a:bodyPr wrap="square" rtlCol="0">
            <a:spAutoFit/>
          </a:bodyPr>
          <a:lstStyle/>
          <a:p>
            <a:pPr algn="ctr"/>
            <a:r>
              <a:rPr lang="en-US" sz="1400" dirty="0" smtClean="0"/>
              <a:t>Signal transduction (6)</a:t>
            </a:r>
            <a:endParaRPr lang="en-US" sz="1400" dirty="0"/>
          </a:p>
        </p:txBody>
      </p:sp>
      <p:sp>
        <p:nvSpPr>
          <p:cNvPr id="14" name="TextBox 13"/>
          <p:cNvSpPr txBox="1"/>
          <p:nvPr/>
        </p:nvSpPr>
        <p:spPr>
          <a:xfrm>
            <a:off x="1676400" y="4963180"/>
            <a:ext cx="1579415" cy="523220"/>
          </a:xfrm>
          <a:prstGeom prst="rect">
            <a:avLst/>
          </a:prstGeom>
          <a:noFill/>
        </p:spPr>
        <p:txBody>
          <a:bodyPr wrap="square" rtlCol="0">
            <a:spAutoFit/>
          </a:bodyPr>
          <a:lstStyle/>
          <a:p>
            <a:pPr algn="ctr"/>
            <a:r>
              <a:rPr lang="en-US" sz="1400" dirty="0" smtClean="0"/>
              <a:t>RNA metabolism (110)</a:t>
            </a:r>
            <a:endParaRPr lang="en-US" sz="1400" dirty="0"/>
          </a:p>
        </p:txBody>
      </p:sp>
      <p:sp>
        <p:nvSpPr>
          <p:cNvPr id="18" name="Rectangle 17"/>
          <p:cNvSpPr/>
          <p:nvPr/>
        </p:nvSpPr>
        <p:spPr>
          <a:xfrm>
            <a:off x="2486892" y="3174035"/>
            <a:ext cx="256308" cy="332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42655" y="1905000"/>
            <a:ext cx="1814945" cy="523220"/>
          </a:xfrm>
          <a:prstGeom prst="rect">
            <a:avLst/>
          </a:prstGeom>
          <a:noFill/>
        </p:spPr>
        <p:txBody>
          <a:bodyPr wrap="square" rtlCol="0">
            <a:spAutoFit/>
          </a:bodyPr>
          <a:lstStyle/>
          <a:p>
            <a:pPr algn="ctr"/>
            <a:r>
              <a:rPr lang="en-US" sz="1400" dirty="0" smtClean="0"/>
              <a:t>Protein metabolism (67)</a:t>
            </a:r>
            <a:endParaRPr lang="en-US" sz="1400" dirty="0"/>
          </a:p>
        </p:txBody>
      </p:sp>
      <p:sp>
        <p:nvSpPr>
          <p:cNvPr id="16" name="TextBox 15"/>
          <p:cNvSpPr txBox="1"/>
          <p:nvPr/>
        </p:nvSpPr>
        <p:spPr>
          <a:xfrm>
            <a:off x="1468585" y="2971800"/>
            <a:ext cx="1579415" cy="523220"/>
          </a:xfrm>
          <a:prstGeom prst="rect">
            <a:avLst/>
          </a:prstGeom>
          <a:noFill/>
        </p:spPr>
        <p:txBody>
          <a:bodyPr wrap="square" rtlCol="0">
            <a:spAutoFit/>
          </a:bodyPr>
          <a:lstStyle/>
          <a:p>
            <a:pPr algn="ctr"/>
            <a:r>
              <a:rPr lang="en-US" sz="1400" dirty="0" smtClean="0"/>
              <a:t>DNA metabolism (9)</a:t>
            </a:r>
            <a:endParaRPr lang="en-US" sz="1400" dirty="0"/>
          </a:p>
        </p:txBody>
      </p:sp>
      <p:sp>
        <p:nvSpPr>
          <p:cNvPr id="19" name="Rectangle 18"/>
          <p:cNvSpPr/>
          <p:nvPr/>
        </p:nvSpPr>
        <p:spPr>
          <a:xfrm>
            <a:off x="2486892" y="4102290"/>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77492" y="5494670"/>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49092" y="5522380"/>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92092" y="5293780"/>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05600" y="4531780"/>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0400" y="3541180"/>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34200" y="2776203"/>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400800" y="2319003"/>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86200" y="1938003"/>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944092" y="2395203"/>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16185" y="4048780"/>
            <a:ext cx="1579415" cy="523220"/>
          </a:xfrm>
          <a:prstGeom prst="rect">
            <a:avLst/>
          </a:prstGeom>
          <a:noFill/>
        </p:spPr>
        <p:txBody>
          <a:bodyPr wrap="square" rtlCol="0">
            <a:spAutoFit/>
          </a:bodyPr>
          <a:lstStyle/>
          <a:p>
            <a:pPr algn="ctr"/>
            <a:r>
              <a:rPr lang="en-US" sz="1400" dirty="0" smtClean="0"/>
              <a:t>Stress response (13)</a:t>
            </a:r>
            <a:endParaRPr lang="en-US" sz="1400" dirty="0"/>
          </a:p>
        </p:txBody>
      </p:sp>
      <p:sp>
        <p:nvSpPr>
          <p:cNvPr id="12" name="TextBox 11"/>
          <p:cNvSpPr txBox="1"/>
          <p:nvPr/>
        </p:nvSpPr>
        <p:spPr>
          <a:xfrm>
            <a:off x="5735785" y="5433536"/>
            <a:ext cx="1579415" cy="738664"/>
          </a:xfrm>
          <a:prstGeom prst="rect">
            <a:avLst/>
          </a:prstGeom>
          <a:noFill/>
        </p:spPr>
        <p:txBody>
          <a:bodyPr wrap="square" rtlCol="0">
            <a:spAutoFit/>
          </a:bodyPr>
          <a:lstStyle/>
          <a:p>
            <a:pPr algn="ctr"/>
            <a:r>
              <a:rPr lang="en-US" sz="1400" dirty="0" smtClean="0"/>
              <a:t>Cell organization and biogenesis (10)</a:t>
            </a:r>
            <a:endParaRPr lang="en-US" sz="1400" dirty="0"/>
          </a:p>
        </p:txBody>
      </p:sp>
      <p:sp>
        <p:nvSpPr>
          <p:cNvPr id="11" name="TextBox 10"/>
          <p:cNvSpPr txBox="1"/>
          <p:nvPr/>
        </p:nvSpPr>
        <p:spPr>
          <a:xfrm>
            <a:off x="6248400" y="4501739"/>
            <a:ext cx="1828800" cy="523220"/>
          </a:xfrm>
          <a:prstGeom prst="rect">
            <a:avLst/>
          </a:prstGeom>
          <a:noFill/>
        </p:spPr>
        <p:txBody>
          <a:bodyPr wrap="square" rtlCol="0">
            <a:spAutoFit/>
          </a:bodyPr>
          <a:lstStyle/>
          <a:p>
            <a:pPr algn="ctr"/>
            <a:r>
              <a:rPr lang="en-US" sz="1400" dirty="0" smtClean="0"/>
              <a:t>Cell cycle and proliferation (14)</a:t>
            </a:r>
            <a:endParaRPr lang="en-US" sz="1400" dirty="0"/>
          </a:p>
        </p:txBody>
      </p:sp>
      <p:sp>
        <p:nvSpPr>
          <p:cNvPr id="10" name="TextBox 9"/>
          <p:cNvSpPr txBox="1"/>
          <p:nvPr/>
        </p:nvSpPr>
        <p:spPr>
          <a:xfrm>
            <a:off x="6629400" y="3506545"/>
            <a:ext cx="1828800" cy="307777"/>
          </a:xfrm>
          <a:prstGeom prst="rect">
            <a:avLst/>
          </a:prstGeom>
          <a:noFill/>
        </p:spPr>
        <p:txBody>
          <a:bodyPr wrap="square" rtlCol="0">
            <a:spAutoFit/>
          </a:bodyPr>
          <a:lstStyle/>
          <a:p>
            <a:pPr algn="ctr"/>
            <a:r>
              <a:rPr lang="en-US" sz="1400" dirty="0" smtClean="0"/>
              <a:t>Transport (49)</a:t>
            </a:r>
            <a:endParaRPr lang="en-US" sz="1400" dirty="0"/>
          </a:p>
        </p:txBody>
      </p:sp>
      <p:sp>
        <p:nvSpPr>
          <p:cNvPr id="9" name="TextBox 8"/>
          <p:cNvSpPr txBox="1"/>
          <p:nvPr/>
        </p:nvSpPr>
        <p:spPr>
          <a:xfrm>
            <a:off x="6172200" y="2744545"/>
            <a:ext cx="1828800" cy="307777"/>
          </a:xfrm>
          <a:prstGeom prst="rect">
            <a:avLst/>
          </a:prstGeom>
          <a:noFill/>
        </p:spPr>
        <p:txBody>
          <a:bodyPr wrap="square" rtlCol="0">
            <a:spAutoFit/>
          </a:bodyPr>
          <a:lstStyle/>
          <a:p>
            <a:pPr algn="ctr"/>
            <a:r>
              <a:rPr lang="en-US" sz="1400" dirty="0" smtClean="0"/>
              <a:t>Cell adhesion (1)</a:t>
            </a:r>
            <a:endParaRPr lang="en-US" sz="1400" dirty="0"/>
          </a:p>
        </p:txBody>
      </p:sp>
      <p:sp>
        <p:nvSpPr>
          <p:cNvPr id="36" name="Shape 128"/>
          <p:cNvSpPr txBox="1">
            <a:spLocks/>
          </p:cNvSpPr>
          <p:nvPr/>
        </p:nvSpPr>
        <p:spPr>
          <a:xfrm>
            <a:off x="-76200" y="-30231"/>
            <a:ext cx="9448800" cy="1277232"/>
          </a:xfrm>
          <a:prstGeom prst="rect">
            <a:avLst/>
          </a:prstGeom>
          <a:noFill/>
          <a:ln>
            <a:noFill/>
          </a:ln>
        </p:spPr>
        <p:txBody>
          <a:bodyPr vert="horz" wrap="square" lIns="91425" tIns="45700" rIns="91425" bIns="45700" rtlCol="0" anchor="ctr" anchorCtr="0">
            <a:spAutoFit/>
          </a:bodyPr>
          <a:lstStyle/>
          <a:p>
            <a:pPr marL="457200" marR="0" lvl="0" algn="l" defTabSz="914400" rtl="0" eaLnBrk="1" fontAlgn="auto" latinLnBrk="0" hangingPunct="1">
              <a:lnSpc>
                <a:spcPct val="100000"/>
              </a:lnSpc>
              <a:spcBef>
                <a:spcPts val="640"/>
              </a:spcBef>
              <a:spcAft>
                <a:spcPts val="0"/>
              </a:spcAft>
              <a:buClrTx/>
              <a:buSzTx/>
              <a:buFontTx/>
              <a:buNone/>
              <a:tabLst/>
              <a:defRPr/>
            </a:pPr>
            <a:r>
              <a:rPr kumimoji="0" lang="x-none" sz="3600" b="0" i="0" u="none" strike="noStrike" kern="1200" cap="none" spc="0" normalizeH="0" baseline="0" noProof="0" smtClean="0">
                <a:ln>
                  <a:noFill/>
                </a:ln>
                <a:solidFill>
                  <a:schemeClr val="tx1"/>
                </a:solidFill>
                <a:effectLst/>
                <a:uLnTx/>
                <a:uFillTx/>
                <a:latin typeface="+mn-lt"/>
                <a:ea typeface="Times New Roman"/>
                <a:cs typeface="Times New Roman"/>
                <a:sym typeface="Times New Roman"/>
              </a:rPr>
              <a:t>
</a:t>
            </a:r>
            <a:endParaRPr kumimoji="0" lang="x-none" sz="3600" b="0" i="0" u="none" strike="noStrike" kern="1200" cap="none" spc="0" normalizeH="0" baseline="0" noProof="0" dirty="0">
              <a:ln>
                <a:noFill/>
              </a:ln>
              <a:solidFill>
                <a:schemeClr val="tx1"/>
              </a:solidFill>
              <a:effectLst/>
              <a:uLnTx/>
              <a:uFillTx/>
              <a:latin typeface="+mn-lt"/>
              <a:ea typeface="Times New Roman"/>
              <a:cs typeface="Times New Roman"/>
              <a:sym typeface="Times New Roman"/>
            </a:endParaRPr>
          </a:p>
        </p:txBody>
      </p:sp>
      <p:sp>
        <p:nvSpPr>
          <p:cNvPr id="2" name="Title 1"/>
          <p:cNvSpPr>
            <a:spLocks noGrp="1"/>
          </p:cNvSpPr>
          <p:nvPr>
            <p:ph type="title"/>
          </p:nvPr>
        </p:nvSpPr>
        <p:spPr>
          <a:xfrm>
            <a:off x="457200" y="304800"/>
            <a:ext cx="8382000" cy="1371600"/>
          </a:xfrm>
        </p:spPr>
        <p:txBody>
          <a:bodyPr>
            <a:normAutofit fontScale="90000"/>
          </a:bodyPr>
          <a:lstStyle/>
          <a:p>
            <a:pPr lvl="0"/>
            <a:r>
              <a:rPr lang="en-US" b="1" dirty="0" smtClean="0">
                <a:latin typeface="+mn-lt"/>
                <a:ea typeface="Times New Roman"/>
                <a:cs typeface="Times New Roman"/>
                <a:sym typeface="Times New Roman"/>
              </a:rPr>
              <a:t>RESULTS: Genetic connections between </a:t>
            </a:r>
            <a:r>
              <a:rPr lang="en-US" b="1" dirty="0">
                <a:latin typeface="+mn-lt"/>
                <a:ea typeface="Times New Roman"/>
                <a:cs typeface="Times New Roman"/>
                <a:sym typeface="Times New Roman"/>
              </a:rPr>
              <a:t>processes</a:t>
            </a:r>
            <a:r>
              <a:rPr lang="x-none" b="1" cap="none" spc="0" dirty="0">
                <a:solidFill>
                  <a:schemeClr val="tx1"/>
                </a:solidFill>
                <a:latin typeface="+mn-lt"/>
                <a:ea typeface="Times New Roman"/>
                <a:cs typeface="Times New Roman"/>
                <a:sym typeface="Times New Roman"/>
              </a:rPr>
              <a:t/>
            </a:r>
            <a:br>
              <a:rPr lang="x-none" b="1" cap="none" spc="0" dirty="0">
                <a:solidFill>
                  <a:schemeClr val="tx1"/>
                </a:solidFill>
                <a:latin typeface="+mn-lt"/>
                <a:ea typeface="Times New Roman"/>
                <a:cs typeface="Times New Roman"/>
                <a:sym typeface="Times New Roman"/>
              </a:rPr>
            </a:br>
            <a:endParaRPr lang="en-US" b="1" dirty="0">
              <a:latin typeface="+mn-lt"/>
            </a:endParaRPr>
          </a:p>
        </p:txBody>
      </p:sp>
      <p:sp>
        <p:nvSpPr>
          <p:cNvPr id="8" name="TextBox 7"/>
          <p:cNvSpPr txBox="1"/>
          <p:nvPr/>
        </p:nvSpPr>
        <p:spPr>
          <a:xfrm>
            <a:off x="5410200" y="2319003"/>
            <a:ext cx="1828800" cy="307777"/>
          </a:xfrm>
          <a:prstGeom prst="rect">
            <a:avLst/>
          </a:prstGeom>
          <a:noFill/>
        </p:spPr>
        <p:txBody>
          <a:bodyPr wrap="square" rtlCol="0">
            <a:spAutoFit/>
          </a:bodyPr>
          <a:lstStyle/>
          <a:p>
            <a:pPr algn="ctr"/>
            <a:r>
              <a:rPr lang="en-US" sz="1400" dirty="0" smtClean="0"/>
              <a:t>Death (2)</a:t>
            </a:r>
            <a:endParaRPr lang="en-US" sz="1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1425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132711" y="1524000"/>
            <a:ext cx="7685567" cy="515631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6781800" y="6477000"/>
            <a:ext cx="2199265" cy="369332"/>
          </a:xfrm>
          <a:prstGeom prst="rect">
            <a:avLst/>
          </a:prstGeom>
          <a:noFill/>
        </p:spPr>
        <p:txBody>
          <a:bodyPr wrap="none" rtlCol="0">
            <a:spAutoFit/>
          </a:bodyPr>
          <a:lstStyle/>
          <a:p>
            <a:r>
              <a:rPr lang="en-US" dirty="0" smtClean="0"/>
              <a:t>Brothers et al. 2000</a:t>
            </a:r>
            <a:endParaRPr lang="en-US" dirty="0"/>
          </a:p>
        </p:txBody>
      </p:sp>
      <p:cxnSp>
        <p:nvCxnSpPr>
          <p:cNvPr id="6" name="Straight Connector 5"/>
          <p:cNvCxnSpPr/>
          <p:nvPr/>
        </p:nvCxnSpPr>
        <p:spPr>
          <a:xfrm rot="5400000">
            <a:off x="1295400" y="3504406"/>
            <a:ext cx="2895600" cy="1588"/>
          </a:xfrm>
          <a:prstGeom prst="line">
            <a:avLst/>
          </a:prstGeom>
          <a:ln w="508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2590005" y="3504406"/>
            <a:ext cx="2895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Shape 146"/>
          <p:cNvSpPr txBox="1">
            <a:spLocks noGrp="1"/>
          </p:cNvSpPr>
          <p:nvPr>
            <p:ph type="title"/>
          </p:nvPr>
        </p:nvSpPr>
        <p:spPr>
          <a:xfrm>
            <a:off x="152400" y="76200"/>
            <a:ext cx="5410200" cy="1200288"/>
          </a:xfrm>
          <a:prstGeom prst="rect">
            <a:avLst/>
          </a:prstGeom>
          <a:noFill/>
          <a:ln>
            <a:noFill/>
          </a:ln>
        </p:spPr>
        <p:txBody>
          <a:bodyPr wrap="square" lIns="91425" tIns="45700" rIns="91425" bIns="45700" anchor="ctr" anchorCtr="0">
            <a:spAutoFit/>
          </a:bodyPr>
          <a:lstStyle/>
          <a:p>
            <a:pPr>
              <a:buNone/>
            </a:pPr>
            <a:r>
              <a:rPr lang="en-US" b="1" dirty="0" smtClean="0">
                <a:latin typeface="+mn-lt"/>
                <a:ea typeface="Times New Roman"/>
                <a:cs typeface="Times New Roman"/>
                <a:sym typeface="Times New Roman"/>
              </a:rPr>
              <a:t>RESULTS: THE PHYSIOLOGICAL LINK </a:t>
            </a:r>
            <a:endParaRPr lang="x-none" b="1" dirty="0">
              <a:latin typeface="+mn-lt"/>
              <a:ea typeface="Times New Roman"/>
              <a:cs typeface="Times New Roman"/>
              <a:sym typeface="Times New Roman"/>
            </a:endParaRPr>
          </a:p>
        </p:txBody>
      </p:sp>
      <p:sp>
        <p:nvSpPr>
          <p:cNvPr id="10" name="TextBox 9"/>
          <p:cNvSpPr txBox="1"/>
          <p:nvPr/>
        </p:nvSpPr>
        <p:spPr>
          <a:xfrm>
            <a:off x="5257800" y="152400"/>
            <a:ext cx="3733800" cy="1200328"/>
          </a:xfrm>
          <a:prstGeom prst="rect">
            <a:avLst/>
          </a:prstGeom>
          <a:noFill/>
        </p:spPr>
        <p:txBody>
          <a:bodyPr wrap="square" rtlCol="0">
            <a:spAutoFit/>
          </a:bodyPr>
          <a:lstStyle/>
          <a:p>
            <a:r>
              <a:rPr lang="en-US" sz="2400" b="1" dirty="0" smtClean="0">
                <a:latin typeface="Arial"/>
                <a:cs typeface="Arial"/>
              </a:rPr>
              <a:t>Protein Folding</a:t>
            </a:r>
          </a:p>
          <a:p>
            <a:r>
              <a:rPr lang="en-US" sz="2400" b="1" dirty="0" smtClean="0">
                <a:latin typeface="Arial"/>
                <a:cs typeface="Arial"/>
              </a:rPr>
              <a:t>Ribosomal Biogenesis</a:t>
            </a:r>
          </a:p>
          <a:p>
            <a:r>
              <a:rPr lang="en-US" sz="2400" b="1" dirty="0" smtClean="0">
                <a:latin typeface="Arial"/>
                <a:cs typeface="Arial"/>
              </a:rPr>
              <a:t>Lipid Biosynthesis</a:t>
            </a:r>
            <a:endParaRPr lang="en-US" sz="2400" b="1" dirty="0">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922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667000"/>
            <a:ext cx="3352800" cy="762000"/>
          </a:xfrm>
        </p:spPr>
        <p:txBody>
          <a:bodyPr>
            <a:noAutofit/>
          </a:bodyPr>
          <a:lstStyle/>
          <a:p>
            <a:r>
              <a:rPr lang="en-US" sz="5400" dirty="0" smtClean="0"/>
              <a:t>BONUS!</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5237"/>
            <a:ext cx="4532808" cy="4373563"/>
          </a:xfrm>
        </p:spPr>
        <p:txBody>
          <a:bodyPr>
            <a:normAutofit/>
          </a:bodyPr>
          <a:lstStyle/>
          <a:p>
            <a:pPr marL="0" indent="0">
              <a:buNone/>
            </a:pPr>
            <a:r>
              <a:rPr lang="en-US" sz="2400" dirty="0" smtClean="0"/>
              <a:t>- Unicellular </a:t>
            </a:r>
            <a:r>
              <a:rPr lang="en-US" sz="2400" dirty="0" err="1" smtClean="0"/>
              <a:t>protists</a:t>
            </a:r>
            <a:r>
              <a:rPr lang="en-US" sz="2400" dirty="0" smtClean="0"/>
              <a:t> </a:t>
            </a:r>
          </a:p>
          <a:p>
            <a:pPr marL="0" indent="0">
              <a:buNone/>
            </a:pPr>
            <a:r>
              <a:rPr lang="en-US" sz="2400" dirty="0" smtClean="0"/>
              <a:t>- Poorly described taxonomic group</a:t>
            </a:r>
            <a:endParaRPr lang="en-US" sz="2400" dirty="0"/>
          </a:p>
          <a:p>
            <a:pPr marL="0" indent="0">
              <a:buNone/>
            </a:pPr>
            <a:r>
              <a:rPr lang="en-US" sz="2400" dirty="0" smtClean="0"/>
              <a:t>- Mostly saprophytes, but includes some highly virulent pathogens</a:t>
            </a:r>
            <a:endParaRPr lang="en-US" sz="2400" dirty="0"/>
          </a:p>
        </p:txBody>
      </p:sp>
      <p:pic>
        <p:nvPicPr>
          <p:cNvPr id="5" name="Picture 4"/>
          <p:cNvPicPr>
            <a:picLocks noChangeAspect="1"/>
          </p:cNvPicPr>
          <p:nvPr/>
        </p:nvPicPr>
        <p:blipFill>
          <a:blip r:embed="rId3"/>
          <a:stretch>
            <a:fillRect/>
          </a:stretch>
        </p:blipFill>
        <p:spPr>
          <a:xfrm>
            <a:off x="4800600" y="4267200"/>
            <a:ext cx="3175000" cy="2590800"/>
          </a:xfrm>
          <a:prstGeom prst="rect">
            <a:avLst/>
          </a:prstGeom>
        </p:spPr>
      </p:pic>
      <p:pic>
        <p:nvPicPr>
          <p:cNvPr id="7" name="Picture 6"/>
          <p:cNvPicPr>
            <a:picLocks noChangeAspect="1"/>
          </p:cNvPicPr>
          <p:nvPr/>
        </p:nvPicPr>
        <p:blipFill>
          <a:blip r:embed="rId4"/>
          <a:stretch>
            <a:fillRect/>
          </a:stretch>
        </p:blipFill>
        <p:spPr>
          <a:xfrm>
            <a:off x="0" y="4223930"/>
            <a:ext cx="1828800" cy="2710270"/>
          </a:xfrm>
          <a:prstGeom prst="rect">
            <a:avLst/>
          </a:prstGeom>
        </p:spPr>
      </p:pic>
      <p:pic>
        <p:nvPicPr>
          <p:cNvPr id="8" name="Picture 7"/>
          <p:cNvPicPr>
            <a:picLocks noChangeAspect="1"/>
          </p:cNvPicPr>
          <p:nvPr/>
        </p:nvPicPr>
        <p:blipFill>
          <a:blip r:embed="rId5"/>
          <a:stretch>
            <a:fillRect/>
          </a:stretch>
        </p:blipFill>
        <p:spPr>
          <a:xfrm>
            <a:off x="6542314" y="5715000"/>
            <a:ext cx="2590800" cy="1143000"/>
          </a:xfrm>
          <a:prstGeom prst="rect">
            <a:avLst/>
          </a:prstGeom>
        </p:spPr>
      </p:pic>
      <p:sp>
        <p:nvSpPr>
          <p:cNvPr id="9" name="Shape 60"/>
          <p:cNvSpPr/>
          <p:nvPr/>
        </p:nvSpPr>
        <p:spPr>
          <a:xfrm>
            <a:off x="1828800" y="4224215"/>
            <a:ext cx="2209800" cy="2667000"/>
          </a:xfrm>
          <a:prstGeom prst="rect">
            <a:avLst/>
          </a:prstGeom>
          <a:blipFill>
            <a:blip r:embed="rId6"/>
            <a:stretch>
              <a:fillRect/>
            </a:stretch>
          </a:blipFill>
        </p:spPr>
      </p:sp>
      <p:pic>
        <p:nvPicPr>
          <p:cNvPr id="10" name="Picture 9"/>
          <p:cNvPicPr>
            <a:picLocks noChangeAspect="1"/>
          </p:cNvPicPr>
          <p:nvPr/>
        </p:nvPicPr>
        <p:blipFill>
          <a:blip r:embed="rId3"/>
          <a:stretch>
            <a:fillRect/>
          </a:stretch>
        </p:blipFill>
        <p:spPr>
          <a:xfrm>
            <a:off x="4038600" y="4267200"/>
            <a:ext cx="2209800" cy="2590800"/>
          </a:xfrm>
          <a:prstGeom prst="rect">
            <a:avLst/>
          </a:prstGeom>
        </p:spPr>
      </p:pic>
      <p:pic>
        <p:nvPicPr>
          <p:cNvPr id="1026" name="Picture 2" descr="http://syst.bio.konan-u.ac.jp/labybase/images/clement_2009_tree_600.jpg"/>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33551" y="0"/>
            <a:ext cx="4110449" cy="5715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2" name="Title 1"/>
          <p:cNvSpPr txBox="1">
            <a:spLocks/>
          </p:cNvSpPr>
          <p:nvPr/>
        </p:nvSpPr>
        <p:spPr>
          <a:xfrm>
            <a:off x="76200" y="-228600"/>
            <a:ext cx="5791200"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all" spc="-60" normalizeH="0" baseline="0" noProof="0" dirty="0" err="1" smtClean="0">
                <a:ln>
                  <a:noFill/>
                </a:ln>
                <a:solidFill>
                  <a:schemeClr val="tx2"/>
                </a:solidFill>
                <a:effectLst/>
                <a:uLnTx/>
                <a:uFillTx/>
                <a:latin typeface="Arial"/>
                <a:ea typeface="+mj-ea"/>
                <a:cs typeface="Arial"/>
              </a:rPr>
              <a:t>Thraustochytrids</a:t>
            </a:r>
            <a:endParaRPr kumimoji="0" lang="en-US" sz="3400" b="1" i="0" u="none" strike="noStrike" kern="1200" cap="all" spc="-60" normalizeH="0" baseline="0" noProof="0" dirty="0">
              <a:ln>
                <a:noFill/>
              </a:ln>
              <a:solidFill>
                <a:schemeClr val="tx2"/>
              </a:solidFill>
              <a:effectLst/>
              <a:uLnTx/>
              <a:uFillTx/>
              <a:latin typeface="Arial"/>
              <a:ea typeface="+mj-ea"/>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0204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152400"/>
            <a:ext cx="10972800" cy="646290"/>
          </a:xfrm>
          <a:prstGeom prst="rect">
            <a:avLst/>
          </a:prstGeom>
          <a:noFill/>
          <a:ln>
            <a:noFill/>
          </a:ln>
        </p:spPr>
        <p:txBody>
          <a:bodyPr wrap="square" lIns="91425" tIns="45700" rIns="91425" bIns="45700" anchor="ctr" anchorCtr="0">
            <a:spAutoFit/>
          </a:bodyPr>
          <a:lstStyle/>
          <a:p>
            <a:pPr marL="457200" lvl="0" indent="0" algn="l" rtl="0">
              <a:spcBef>
                <a:spcPts val="640"/>
              </a:spcBef>
              <a:buNone/>
            </a:pPr>
            <a:r>
              <a:rPr lang="en-US" sz="3600" b="1" dirty="0" smtClean="0">
                <a:latin typeface="+mn-lt"/>
                <a:ea typeface="Times New Roman"/>
                <a:cs typeface="Times New Roman"/>
                <a:sym typeface="Times New Roman"/>
              </a:rPr>
              <a:t>BONUS</a:t>
            </a:r>
            <a:r>
              <a:rPr lang="en-US" b="1" dirty="0" smtClean="0">
                <a:latin typeface="+mn-lt"/>
                <a:ea typeface="Times New Roman"/>
                <a:cs typeface="Times New Roman"/>
                <a:sym typeface="Times New Roman"/>
              </a:rPr>
              <a:t>!</a:t>
            </a:r>
            <a:r>
              <a:rPr lang="x-none" sz="3600" b="1" dirty="0" smtClean="0">
                <a:latin typeface="+mn-lt"/>
                <a:ea typeface="Times New Roman"/>
                <a:cs typeface="Times New Roman"/>
                <a:sym typeface="Times New Roman"/>
              </a:rPr>
              <a:t> </a:t>
            </a:r>
            <a:r>
              <a:rPr lang="x-none" sz="3600" b="1" dirty="0">
                <a:latin typeface="+mn-lt"/>
                <a:ea typeface="Times New Roman"/>
                <a:cs typeface="Times New Roman"/>
                <a:sym typeface="Times New Roman"/>
              </a:rPr>
              <a:t>Genome </a:t>
            </a:r>
            <a:r>
              <a:rPr lang="x-none" sz="3600" b="1" dirty="0" smtClean="0">
                <a:latin typeface="+mn-lt"/>
                <a:ea typeface="Times New Roman"/>
                <a:cs typeface="Times New Roman"/>
                <a:sym typeface="Times New Roman"/>
              </a:rPr>
              <a:t>characterization</a:t>
            </a:r>
            <a:endParaRPr lang="x-none" sz="3600" b="1" dirty="0">
              <a:latin typeface="+mn-lt"/>
              <a:ea typeface="Times New Roman"/>
              <a:cs typeface="Times New Roman"/>
              <a:sym typeface="Times New Roman"/>
            </a:endParaRPr>
          </a:p>
        </p:txBody>
      </p:sp>
      <p:pic>
        <p:nvPicPr>
          <p:cNvPr id="4" name="Picture 3" descr="Genome.jpg"/>
          <p:cNvPicPr>
            <a:picLocks noChangeAspect="1"/>
          </p:cNvPicPr>
          <p:nvPr/>
        </p:nvPicPr>
        <p:blipFill>
          <a:blip r:embed="rId3"/>
          <a:stretch>
            <a:fillRect/>
          </a:stretch>
        </p:blipFill>
        <p:spPr>
          <a:xfrm>
            <a:off x="671917" y="4046900"/>
            <a:ext cx="7354483" cy="2655423"/>
          </a:xfrm>
          <a:prstGeom prst="rect">
            <a:avLst/>
          </a:prstGeom>
        </p:spPr>
      </p:pic>
      <p:pic>
        <p:nvPicPr>
          <p:cNvPr id="19" name="Picture 18" descr="Cladogram.jpg"/>
          <p:cNvPicPr>
            <a:picLocks noChangeAspect="1"/>
          </p:cNvPicPr>
          <p:nvPr/>
        </p:nvPicPr>
        <p:blipFill>
          <a:blip r:embed="rId4"/>
          <a:stretch>
            <a:fillRect/>
          </a:stretch>
        </p:blipFill>
        <p:spPr>
          <a:xfrm>
            <a:off x="1371600" y="838200"/>
            <a:ext cx="4343400" cy="3206385"/>
          </a:xfrm>
          <a:prstGeom prst="rect">
            <a:avLst/>
          </a:prstGeom>
        </p:spPr>
      </p:pic>
      <p:cxnSp>
        <p:nvCxnSpPr>
          <p:cNvPr id="20" name="Straight Arrow Connector 19"/>
          <p:cNvCxnSpPr/>
          <p:nvPr/>
        </p:nvCxnSpPr>
        <p:spPr>
          <a:xfrm rot="10800000">
            <a:off x="5486400" y="3579812"/>
            <a:ext cx="533400" cy="158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a:off x="5486400" y="2438400"/>
            <a:ext cx="533400" cy="15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019800" y="2209800"/>
            <a:ext cx="762000" cy="381000"/>
          </a:xfrm>
          <a:prstGeom prst="rect">
            <a:avLst/>
          </a:prstGeom>
          <a:noFill/>
        </p:spPr>
        <p:txBody>
          <a:bodyPr wrap="square" rtlCol="0">
            <a:spAutoFit/>
          </a:bodyPr>
          <a:lstStyle/>
          <a:p>
            <a:r>
              <a:rPr lang="en-US" b="1" dirty="0" smtClean="0"/>
              <a:t>QPX</a:t>
            </a:r>
            <a:endParaRPr lang="en-US" b="1" dirty="0"/>
          </a:p>
        </p:txBody>
      </p:sp>
      <p:sp>
        <p:nvSpPr>
          <p:cNvPr id="23" name="TextBox 22"/>
          <p:cNvSpPr txBox="1"/>
          <p:nvPr/>
        </p:nvSpPr>
        <p:spPr>
          <a:xfrm>
            <a:off x="6019800" y="3352800"/>
            <a:ext cx="1828800" cy="369332"/>
          </a:xfrm>
          <a:prstGeom prst="rect">
            <a:avLst/>
          </a:prstGeom>
          <a:noFill/>
        </p:spPr>
        <p:txBody>
          <a:bodyPr wrap="square" rtlCol="0">
            <a:spAutoFit/>
          </a:bodyPr>
          <a:lstStyle/>
          <a:p>
            <a:r>
              <a:rPr lang="en-US" b="1" i="1" dirty="0" err="1" smtClean="0"/>
              <a:t>Phytophthora</a:t>
            </a:r>
            <a:endParaRPr lang="en-US" b="1"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750989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6554"/>
            <a:ext cx="8229600" cy="646290"/>
          </a:xfrm>
          <a:prstGeom prst="rect">
            <a:avLst/>
          </a:prstGeom>
          <a:noFill/>
          <a:ln>
            <a:noFill/>
          </a:ln>
        </p:spPr>
        <p:txBody>
          <a:bodyPr lIns="91425" tIns="45700" rIns="91425" bIns="45700" anchor="ctr" anchorCtr="0">
            <a:spAutoFit/>
          </a:bodyPr>
          <a:lstStyle/>
          <a:p>
            <a:pPr>
              <a:buNone/>
            </a:pPr>
            <a:r>
              <a:rPr lang="en-US" b="1" dirty="0" smtClean="0">
                <a:latin typeface="+mn-lt"/>
                <a:ea typeface="Times New Roman"/>
                <a:cs typeface="Times New Roman"/>
                <a:sym typeface="Times New Roman"/>
              </a:rPr>
              <a:t>Conclusions</a:t>
            </a:r>
            <a:endParaRPr lang="x-none" b="1" dirty="0">
              <a:latin typeface="+mn-lt"/>
              <a:ea typeface="Times New Roman"/>
              <a:cs typeface="Times New Roman"/>
              <a:sym typeface="Times New Roman"/>
            </a:endParaRPr>
          </a:p>
        </p:txBody>
      </p:sp>
      <p:pic>
        <p:nvPicPr>
          <p:cNvPr id="4" name="Picture 3"/>
          <p:cNvPicPr>
            <a:picLocks noChangeAspect="1"/>
          </p:cNvPicPr>
          <p:nvPr/>
        </p:nvPicPr>
        <p:blipFill>
          <a:blip r:embed="rId3"/>
          <a:stretch>
            <a:fillRect/>
          </a:stretch>
        </p:blipFill>
        <p:spPr>
          <a:xfrm>
            <a:off x="1511300" y="762000"/>
            <a:ext cx="5956300" cy="5885812"/>
          </a:xfrm>
          <a:prstGeom prst="rect">
            <a:avLst/>
          </a:prstGeom>
        </p:spPr>
      </p:pic>
      <p:grpSp>
        <p:nvGrpSpPr>
          <p:cNvPr id="37" name="Group 36"/>
          <p:cNvGrpSpPr/>
          <p:nvPr/>
        </p:nvGrpSpPr>
        <p:grpSpPr>
          <a:xfrm>
            <a:off x="5791200" y="-152400"/>
            <a:ext cx="3175000" cy="2514600"/>
            <a:chOff x="5791200" y="-152400"/>
            <a:chExt cx="3175000" cy="2514600"/>
          </a:xfrm>
        </p:grpSpPr>
        <p:pic>
          <p:nvPicPr>
            <p:cNvPr id="12" name="Picture 11" descr="XBFamtkSohCtlH8GJu1aF0eHyWSzNn29ZxhmLJctTGQ.jpeg"/>
            <p:cNvPicPr>
              <a:picLocks noChangeAspect="1"/>
            </p:cNvPicPr>
            <p:nvPr/>
          </p:nvPicPr>
          <p:blipFill>
            <a:blip r:embed="rId4"/>
            <a:stretch>
              <a:fillRect/>
            </a:stretch>
          </p:blipFill>
          <p:spPr>
            <a:xfrm>
              <a:off x="6442074" y="-152400"/>
              <a:ext cx="2524126" cy="2057400"/>
            </a:xfrm>
            <a:prstGeom prst="rect">
              <a:avLst/>
            </a:prstGeom>
          </p:spPr>
        </p:pic>
        <p:cxnSp>
          <p:nvCxnSpPr>
            <p:cNvPr id="14" name="Straight Arrow Connector 13"/>
            <p:cNvCxnSpPr/>
            <p:nvPr/>
          </p:nvCxnSpPr>
          <p:spPr>
            <a:xfrm rot="5400000">
              <a:off x="5791200" y="1752600"/>
              <a:ext cx="609600" cy="609600"/>
            </a:xfrm>
            <a:prstGeom prst="straightConnector1">
              <a:avLst/>
            </a:prstGeom>
            <a:ln w="317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6" name="Group 18"/>
          <p:cNvGrpSpPr/>
          <p:nvPr/>
        </p:nvGrpSpPr>
        <p:grpSpPr>
          <a:xfrm>
            <a:off x="-609600" y="4800600"/>
            <a:ext cx="3581400" cy="2133600"/>
            <a:chOff x="-685800" y="4953000"/>
            <a:chExt cx="3733800" cy="2209800"/>
          </a:xfrm>
        </p:grpSpPr>
        <p:pic>
          <p:nvPicPr>
            <p:cNvPr id="16" name="Picture 15"/>
            <p:cNvPicPr>
              <a:picLocks noChangeAspect="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2999"/>
            <a:stretch/>
          </p:blipFill>
          <p:spPr>
            <a:xfrm>
              <a:off x="-685800" y="5257800"/>
              <a:ext cx="3120681" cy="1905000"/>
            </a:xfrm>
            <a:prstGeom prst="rect">
              <a:avLst/>
            </a:prstGeom>
          </p:spPr>
        </p:pic>
        <p:cxnSp>
          <p:nvCxnSpPr>
            <p:cNvPr id="18" name="Straight Arrow Connector 17"/>
            <p:cNvCxnSpPr/>
            <p:nvPr/>
          </p:nvCxnSpPr>
          <p:spPr>
            <a:xfrm flipV="1">
              <a:off x="1828800" y="4953000"/>
              <a:ext cx="1219200" cy="762000"/>
            </a:xfrm>
            <a:prstGeom prst="straightConnector1">
              <a:avLst/>
            </a:prstGeom>
            <a:ln w="317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152400" y="5638800"/>
            <a:ext cx="457200"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4800600"/>
            <a:ext cx="457200"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81000" y="6515100"/>
            <a:ext cx="4572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670957">
            <a:off x="895709" y="6562324"/>
            <a:ext cx="4572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18278333">
            <a:off x="1492941" y="6364686"/>
            <a:ext cx="4572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18278333">
            <a:off x="1873941" y="5907485"/>
            <a:ext cx="4572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18278333">
            <a:off x="2012259" y="5526486"/>
            <a:ext cx="4572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935531">
            <a:off x="554135" y="4642614"/>
            <a:ext cx="4572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018362">
            <a:off x="43013" y="5273412"/>
            <a:ext cx="457200" cy="29558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8860232">
            <a:off x="1541505" y="5053380"/>
            <a:ext cx="175345"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0" y="1066800"/>
            <a:ext cx="2971800" cy="1981200"/>
            <a:chOff x="0" y="1066800"/>
            <a:chExt cx="2971800" cy="1981200"/>
          </a:xfrm>
        </p:grpSpPr>
        <p:grpSp>
          <p:nvGrpSpPr>
            <p:cNvPr id="32" name="Group 31"/>
            <p:cNvGrpSpPr/>
            <p:nvPr/>
          </p:nvGrpSpPr>
          <p:grpSpPr>
            <a:xfrm>
              <a:off x="0" y="1066800"/>
              <a:ext cx="2057400" cy="1981200"/>
              <a:chOff x="0" y="609600"/>
              <a:chExt cx="8991600" cy="8686800"/>
            </a:xfrm>
          </p:grpSpPr>
          <p:pic>
            <p:nvPicPr>
              <p:cNvPr id="27" name="Picture 26" descr="BiologicalFunctionChart.png"/>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1170842"/>
                <a:ext cx="8686800" cy="5534758"/>
              </a:xfrm>
              <a:prstGeom prst="rect">
                <a:avLst/>
              </a:prstGeom>
              <a:ln>
                <a:noFill/>
              </a:ln>
              <a:effectLst/>
            </p:spPr>
          </p:pic>
          <p:sp>
            <p:nvSpPr>
              <p:cNvPr id="28" name="Rectangle 27"/>
              <p:cNvSpPr/>
              <p:nvPr/>
            </p:nvSpPr>
            <p:spPr>
              <a:xfrm>
                <a:off x="0" y="685800"/>
                <a:ext cx="381000" cy="6172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5400000">
                <a:off x="4381500" y="2324100"/>
                <a:ext cx="381000" cy="8686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8610600" y="609600"/>
                <a:ext cx="381000" cy="8686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4381500" y="-3314700"/>
                <a:ext cx="381000" cy="8686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4" name="Straight Arrow Connector 33"/>
            <p:cNvCxnSpPr/>
            <p:nvPr/>
          </p:nvCxnSpPr>
          <p:spPr>
            <a:xfrm>
              <a:off x="1600200" y="2286000"/>
              <a:ext cx="1371600" cy="609600"/>
            </a:xfrm>
            <a:prstGeom prst="straightConnector1">
              <a:avLst/>
            </a:prstGeom>
            <a:ln w="317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4198166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00" y="2209800"/>
            <a:ext cx="5012317" cy="4953000"/>
          </a:xfrm>
          <a:prstGeom prst="rect">
            <a:avLst/>
          </a:prstGeom>
        </p:spPr>
      </p:pic>
      <p:sp>
        <p:nvSpPr>
          <p:cNvPr id="19" name="Oval 18"/>
          <p:cNvSpPr/>
          <p:nvPr/>
        </p:nvSpPr>
        <p:spPr>
          <a:xfrm>
            <a:off x="1295400" y="381000"/>
            <a:ext cx="4191000" cy="4191000"/>
          </a:xfrm>
          <a:prstGeom prst="ellipse">
            <a:avLst/>
          </a:prstGeom>
          <a:solidFill>
            <a:srgbClr val="00B050">
              <a:alpha val="2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33800" y="381000"/>
            <a:ext cx="4191000" cy="4191000"/>
          </a:xfrm>
          <a:prstGeom prst="ellipse">
            <a:avLst/>
          </a:prstGeom>
          <a:solidFill>
            <a:srgbClr val="0070C0">
              <a:alpha val="2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95400" y="2133600"/>
            <a:ext cx="2590800" cy="584775"/>
          </a:xfrm>
          <a:prstGeom prst="rect">
            <a:avLst/>
          </a:prstGeom>
          <a:noFill/>
        </p:spPr>
        <p:txBody>
          <a:bodyPr wrap="square" rtlCol="0">
            <a:spAutoFit/>
          </a:bodyPr>
          <a:lstStyle/>
          <a:p>
            <a:r>
              <a:rPr lang="en-US" sz="3200" dirty="0" smtClean="0"/>
              <a:t>Environment</a:t>
            </a:r>
            <a:endParaRPr lang="en-US" sz="3200" dirty="0"/>
          </a:p>
        </p:txBody>
      </p:sp>
      <p:sp>
        <p:nvSpPr>
          <p:cNvPr id="23" name="TextBox 22"/>
          <p:cNvSpPr txBox="1"/>
          <p:nvPr/>
        </p:nvSpPr>
        <p:spPr>
          <a:xfrm>
            <a:off x="5867400" y="2133600"/>
            <a:ext cx="1752600" cy="584775"/>
          </a:xfrm>
          <a:prstGeom prst="rect">
            <a:avLst/>
          </a:prstGeom>
          <a:noFill/>
        </p:spPr>
        <p:txBody>
          <a:bodyPr wrap="square" rtlCol="0">
            <a:spAutoFit/>
          </a:bodyPr>
          <a:lstStyle/>
          <a:p>
            <a:r>
              <a:rPr lang="en-US" sz="3200" dirty="0" smtClean="0"/>
              <a:t>Host</a:t>
            </a:r>
            <a:endParaRPr lang="en-US" sz="3200" dirty="0"/>
          </a:p>
        </p:txBody>
      </p:sp>
      <p:sp>
        <p:nvSpPr>
          <p:cNvPr id="24" name="TextBox 23"/>
          <p:cNvSpPr txBox="1"/>
          <p:nvPr/>
        </p:nvSpPr>
        <p:spPr>
          <a:xfrm>
            <a:off x="3556254" y="4495800"/>
            <a:ext cx="2031492" cy="584775"/>
          </a:xfrm>
          <a:prstGeom prst="rect">
            <a:avLst/>
          </a:prstGeom>
          <a:noFill/>
        </p:spPr>
        <p:txBody>
          <a:bodyPr wrap="square" rtlCol="0">
            <a:spAutoFit/>
          </a:bodyPr>
          <a:lstStyle/>
          <a:p>
            <a:r>
              <a:rPr lang="en-US" sz="3200" dirty="0" smtClean="0"/>
              <a:t>Pathogen</a:t>
            </a:r>
            <a:endParaRPr lang="en-US" sz="3200" dirty="0"/>
          </a:p>
        </p:txBody>
      </p:sp>
      <p:sp>
        <p:nvSpPr>
          <p:cNvPr id="25" name="TextBox 24"/>
          <p:cNvSpPr txBox="1"/>
          <p:nvPr/>
        </p:nvSpPr>
        <p:spPr>
          <a:xfrm>
            <a:off x="3810000" y="2768025"/>
            <a:ext cx="1752600" cy="584775"/>
          </a:xfrm>
          <a:prstGeom prst="rect">
            <a:avLst/>
          </a:prstGeom>
          <a:noFill/>
        </p:spPr>
        <p:txBody>
          <a:bodyPr wrap="square" rtlCol="0">
            <a:spAutoFit/>
          </a:bodyPr>
          <a:lstStyle/>
          <a:p>
            <a:r>
              <a:rPr lang="en-US" sz="3200" dirty="0" smtClean="0"/>
              <a:t>Disease</a:t>
            </a:r>
            <a:endParaRPr lang="en-US"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41981666"/>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533400" y="228600"/>
            <a:ext cx="8229600" cy="646290"/>
          </a:xfrm>
          <a:prstGeom prst="rect">
            <a:avLst/>
          </a:prstGeom>
          <a:noFill/>
          <a:ln>
            <a:noFill/>
          </a:ln>
        </p:spPr>
        <p:txBody>
          <a:bodyPr lIns="91425" tIns="45700" rIns="91425" bIns="45700" anchor="ctr" anchorCtr="0">
            <a:spAutoFit/>
          </a:bodyPr>
          <a:lstStyle/>
          <a:p>
            <a:pPr>
              <a:buNone/>
            </a:pPr>
            <a:r>
              <a:rPr lang="x-none" b="1" dirty="0">
                <a:latin typeface="+mn-lt"/>
                <a:ea typeface="Times New Roman"/>
                <a:cs typeface="Times New Roman"/>
                <a:sym typeface="Times New Roman"/>
              </a:rPr>
              <a:t>Acknowledgements</a:t>
            </a:r>
          </a:p>
        </p:txBody>
      </p:sp>
      <p:sp>
        <p:nvSpPr>
          <p:cNvPr id="154" name="Shape 154"/>
          <p:cNvSpPr/>
          <p:nvPr/>
        </p:nvSpPr>
        <p:spPr>
          <a:xfrm>
            <a:off x="638176" y="914400"/>
            <a:ext cx="2105024" cy="2119788"/>
          </a:xfrm>
          <a:prstGeom prst="rect">
            <a:avLst/>
          </a:prstGeom>
          <a:blipFill>
            <a:blip r:embed="rId3"/>
            <a:stretch>
              <a:fillRect/>
            </a:stretch>
          </a:blipFill>
        </p:spPr>
      </p:sp>
      <p:sp>
        <p:nvSpPr>
          <p:cNvPr id="155" name="Shape 155"/>
          <p:cNvSpPr/>
          <p:nvPr/>
        </p:nvSpPr>
        <p:spPr>
          <a:xfrm>
            <a:off x="533400" y="2962276"/>
            <a:ext cx="2579612" cy="1762124"/>
          </a:xfrm>
          <a:prstGeom prst="rect">
            <a:avLst/>
          </a:prstGeom>
          <a:blipFill>
            <a:blip r:embed="rId4"/>
            <a:stretch>
              <a:fillRect/>
            </a:stretch>
          </a:blipFill>
        </p:spPr>
      </p:sp>
      <p:sp>
        <p:nvSpPr>
          <p:cNvPr id="156" name="Shape 156"/>
          <p:cNvSpPr/>
          <p:nvPr/>
        </p:nvSpPr>
        <p:spPr>
          <a:xfrm>
            <a:off x="685800" y="4772723"/>
            <a:ext cx="2111374" cy="2111374"/>
          </a:xfrm>
          <a:prstGeom prst="rect">
            <a:avLst/>
          </a:prstGeom>
          <a:blipFill>
            <a:blip r:embed="rId5"/>
            <a:stretch>
              <a:fillRect/>
            </a:stretch>
          </a:blipFill>
        </p:spPr>
      </p:sp>
      <p:pic>
        <p:nvPicPr>
          <p:cNvPr id="6" name="Picture 5" descr="tumblr_m8ryor67SY1ramv00o1_1280.jpg"/>
          <p:cNvPicPr>
            <a:picLocks noChangeAspect="1"/>
          </p:cNvPicPr>
          <p:nvPr/>
        </p:nvPicPr>
        <p:blipFill>
          <a:blip r:embed="rId6"/>
          <a:stretch>
            <a:fillRect/>
          </a:stretch>
        </p:blipFill>
        <p:spPr>
          <a:xfrm>
            <a:off x="3276600" y="1600200"/>
            <a:ext cx="5601101" cy="3732609"/>
          </a:xfrm>
          <a:prstGeom prst="rect">
            <a:avLst/>
          </a:prstGeom>
        </p:spPr>
      </p:pic>
      <p:pic>
        <p:nvPicPr>
          <p:cNvPr id="8" name="Picture 7" descr="Untitled.png"/>
          <p:cNvPicPr>
            <a:picLocks noChangeAspect="1"/>
          </p:cNvPicPr>
          <p:nvPr/>
        </p:nvPicPr>
        <p:blipFill>
          <a:blip r:embed="rId7"/>
          <a:stretch>
            <a:fillRect/>
          </a:stretch>
        </p:blipFill>
        <p:spPr>
          <a:xfrm>
            <a:off x="7391400" y="533400"/>
            <a:ext cx="1504950" cy="162331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9860642"/>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186799"/>
            <a:ext cx="8229600" cy="769401"/>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4400" b="1" i="0" u="none" strike="noStrike" cap="none" baseline="0">
                <a:solidFill>
                  <a:schemeClr val="dk1"/>
                </a:solidFill>
                <a:latin typeface="+mn-lt"/>
                <a:ea typeface="Times New Roman"/>
                <a:cs typeface="Times New Roman"/>
                <a:sym typeface="Times New Roman"/>
              </a:rPr>
              <a:t>Questions?</a:t>
            </a:r>
          </a:p>
        </p:txBody>
      </p:sp>
      <p:sp>
        <p:nvSpPr>
          <p:cNvPr id="168" name="Shape 168"/>
          <p:cNvSpPr/>
          <p:nvPr/>
        </p:nvSpPr>
        <p:spPr>
          <a:xfrm>
            <a:off x="0" y="1066800"/>
            <a:ext cx="9144000" cy="5791200"/>
          </a:xfrm>
          <a:prstGeom prst="rect">
            <a:avLst/>
          </a:prstGeom>
          <a:blipFill>
            <a:blip r:embed="rId3"/>
            <a:stretch>
              <a:fillRect/>
            </a:stretch>
          </a:blipFill>
        </p:spPr>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663184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191000" cy="1143000"/>
          </a:xfrm>
        </p:spPr>
        <p:txBody>
          <a:bodyPr>
            <a:normAutofit/>
          </a:bodyPr>
          <a:lstStyle/>
          <a:p>
            <a:r>
              <a:rPr lang="en-US" b="1" dirty="0" smtClean="0">
                <a:latin typeface="Arial"/>
                <a:cs typeface="Arial"/>
              </a:rPr>
              <a:t>QPX Pathology</a:t>
            </a:r>
            <a:endParaRPr lang="en-US" b="1" dirty="0">
              <a:latin typeface="Arial"/>
              <a:cs typeface="Arial"/>
            </a:endParaRPr>
          </a:p>
        </p:txBody>
      </p:sp>
      <p:sp>
        <p:nvSpPr>
          <p:cNvPr id="3" name="Content Placeholder 2"/>
          <p:cNvSpPr>
            <a:spLocks noGrp="1"/>
          </p:cNvSpPr>
          <p:nvPr>
            <p:ph idx="1"/>
          </p:nvPr>
        </p:nvSpPr>
        <p:spPr>
          <a:xfrm>
            <a:off x="457200" y="1798637"/>
            <a:ext cx="4648200" cy="4525963"/>
          </a:xfrm>
        </p:spPr>
        <p:txBody>
          <a:bodyPr>
            <a:normAutofit/>
          </a:bodyPr>
          <a:lstStyle/>
          <a:p>
            <a:pPr marL="25400" lvl="0" indent="0">
              <a:spcBef>
                <a:spcPts val="560"/>
              </a:spcBef>
              <a:buClr>
                <a:schemeClr val="dk1"/>
              </a:buClr>
              <a:buSzPct val="177777"/>
              <a:buNone/>
            </a:pPr>
            <a:r>
              <a:rPr lang="en-US" sz="3000" dirty="0" smtClean="0">
                <a:solidFill>
                  <a:srgbClr val="000000"/>
                </a:solidFill>
                <a:ea typeface="Times New Roman"/>
                <a:cs typeface="Times New Roman"/>
                <a:sym typeface="Times New Roman"/>
              </a:rPr>
              <a:t>- Massive inflammatory response</a:t>
            </a:r>
          </a:p>
          <a:p>
            <a:pPr marL="457200" lvl="0" indent="-431800">
              <a:spcBef>
                <a:spcPts val="560"/>
              </a:spcBef>
              <a:buClr>
                <a:schemeClr val="dk1"/>
              </a:buClr>
              <a:buSzPct val="177777"/>
              <a:buFont typeface="Arial"/>
              <a:buChar char="•"/>
            </a:pPr>
            <a:endParaRPr lang="en-US" sz="3000" dirty="0" smtClean="0">
              <a:solidFill>
                <a:srgbClr val="000000"/>
              </a:solidFill>
              <a:ea typeface="Times New Roman"/>
              <a:cs typeface="Times New Roman"/>
              <a:sym typeface="Times New Roman"/>
            </a:endParaRPr>
          </a:p>
          <a:p>
            <a:pPr marL="25400" lvl="0" indent="0">
              <a:spcBef>
                <a:spcPts val="560"/>
              </a:spcBef>
              <a:buClr>
                <a:schemeClr val="dk1"/>
              </a:buClr>
              <a:buSzPct val="177777"/>
              <a:buNone/>
            </a:pPr>
            <a:r>
              <a:rPr lang="en-US" sz="3000" dirty="0" smtClean="0">
                <a:solidFill>
                  <a:srgbClr val="000000"/>
                </a:solidFill>
                <a:ea typeface="Times New Roman"/>
                <a:cs typeface="Times New Roman"/>
                <a:sym typeface="Times New Roman"/>
              </a:rPr>
              <a:t>- Swelling and nodules mantle </a:t>
            </a:r>
            <a:r>
              <a:rPr lang="en-US" sz="3000" dirty="0">
                <a:solidFill>
                  <a:srgbClr val="000000"/>
                </a:solidFill>
                <a:ea typeface="Times New Roman"/>
                <a:cs typeface="Times New Roman"/>
                <a:sym typeface="Times New Roman"/>
              </a:rPr>
              <a:t>and labial </a:t>
            </a:r>
            <a:r>
              <a:rPr lang="en-US" sz="3000" dirty="0" err="1" smtClean="0">
                <a:solidFill>
                  <a:srgbClr val="000000"/>
                </a:solidFill>
                <a:ea typeface="Times New Roman"/>
                <a:cs typeface="Times New Roman"/>
                <a:sym typeface="Times New Roman"/>
              </a:rPr>
              <a:t>palps</a:t>
            </a:r>
            <a:endParaRPr lang="en-US" sz="3000" dirty="0" smtClean="0">
              <a:solidFill>
                <a:srgbClr val="000000"/>
              </a:solidFill>
              <a:ea typeface="Times New Roman"/>
              <a:cs typeface="Times New Roman"/>
              <a:sym typeface="Times New Roman"/>
            </a:endParaRPr>
          </a:p>
          <a:p>
            <a:pPr marL="457200" lvl="0" indent="-431800">
              <a:spcBef>
                <a:spcPts val="560"/>
              </a:spcBef>
              <a:buClr>
                <a:schemeClr val="dk1"/>
              </a:buClr>
              <a:buSzPct val="177777"/>
              <a:buFont typeface="Arial"/>
              <a:buChar char="•"/>
            </a:pPr>
            <a:endParaRPr lang="en-US" sz="3000" dirty="0" smtClean="0">
              <a:solidFill>
                <a:srgbClr val="000000"/>
              </a:solidFill>
              <a:ea typeface="Times New Roman"/>
              <a:cs typeface="Times New Roman"/>
              <a:sym typeface="Times New Roman"/>
            </a:endParaRPr>
          </a:p>
          <a:p>
            <a:pPr marL="25400" lvl="0" indent="0">
              <a:spcBef>
                <a:spcPts val="560"/>
              </a:spcBef>
              <a:buClr>
                <a:schemeClr val="dk1"/>
              </a:buClr>
              <a:buSzPct val="177777"/>
              <a:buNone/>
            </a:pPr>
            <a:r>
              <a:rPr lang="en-US" sz="3000" dirty="0" smtClean="0">
                <a:solidFill>
                  <a:srgbClr val="000000"/>
                </a:solidFill>
                <a:ea typeface="Times New Roman"/>
                <a:cs typeface="Times New Roman"/>
                <a:sym typeface="Times New Roman"/>
              </a:rPr>
              <a:t>- Slower growth</a:t>
            </a:r>
            <a:endParaRPr lang="x-none" sz="3000" dirty="0" smtClean="0">
              <a:solidFill>
                <a:srgbClr val="000000"/>
              </a:solidFill>
              <a:ea typeface="Times New Roman"/>
              <a:cs typeface="Times New Roman"/>
              <a:sym typeface="Times New Roman"/>
            </a:endParaRPr>
          </a:p>
          <a:p>
            <a:endParaRPr lang="x-none" sz="3000" dirty="0">
              <a:solidFill>
                <a:srgbClr val="000000"/>
              </a:solidFill>
              <a:ea typeface="Times New Roman"/>
              <a:cs typeface="Times New Roman"/>
              <a:sym typeface="Times New Roman"/>
            </a:endParaRPr>
          </a:p>
        </p:txBody>
      </p:sp>
      <p:sp>
        <p:nvSpPr>
          <p:cNvPr id="4" name="Shape 71"/>
          <p:cNvSpPr/>
          <p:nvPr/>
        </p:nvSpPr>
        <p:spPr>
          <a:xfrm>
            <a:off x="5188816" y="685800"/>
            <a:ext cx="3782002" cy="2740706"/>
          </a:xfrm>
          <a:prstGeom prst="rect">
            <a:avLst/>
          </a:prstGeom>
          <a:blipFill>
            <a:blip r:embed="rId3"/>
            <a:stretch>
              <a:fillRect/>
            </a:stretch>
          </a:blipFill>
        </p:spPr>
      </p:sp>
      <p:sp>
        <p:nvSpPr>
          <p:cNvPr id="5" name="Shape 72"/>
          <p:cNvSpPr/>
          <p:nvPr/>
        </p:nvSpPr>
        <p:spPr>
          <a:xfrm>
            <a:off x="5181600" y="3426505"/>
            <a:ext cx="3810000" cy="3004312"/>
          </a:xfrm>
          <a:prstGeom prst="rect">
            <a:avLst/>
          </a:prstGeom>
          <a:blipFill>
            <a:blip r:embed="rId4"/>
            <a:stretch>
              <a:fillRect/>
            </a:stretch>
          </a:blipFill>
        </p:spPr>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902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4041" t="15604" r="10755" b="11212"/>
          <a:stretch/>
        </p:blipFill>
        <p:spPr bwMode="auto">
          <a:xfrm>
            <a:off x="1524000" y="914400"/>
            <a:ext cx="6161567" cy="5105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Rectangle 3"/>
          <p:cNvSpPr/>
          <p:nvPr/>
        </p:nvSpPr>
        <p:spPr>
          <a:xfrm>
            <a:off x="1600200" y="6019800"/>
            <a:ext cx="6019800" cy="307777"/>
          </a:xfrm>
          <a:prstGeom prst="rect">
            <a:avLst/>
          </a:prstGeom>
        </p:spPr>
        <p:txBody>
          <a:bodyPr wrap="square">
            <a:spAutoFit/>
          </a:bodyPr>
          <a:lstStyle/>
          <a:p>
            <a:pPr algn="r"/>
            <a:r>
              <a:rPr lang="en-US" sz="1400" dirty="0" err="1" smtClean="0"/>
              <a:t>Perrigault</a:t>
            </a:r>
            <a:r>
              <a:rPr lang="en-US" sz="1400" dirty="0" smtClean="0"/>
              <a:t> M et al. 2010</a:t>
            </a:r>
            <a:endParaRPr lang="en-US" sz="1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761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a:xfrm>
            <a:off x="1295400" y="381000"/>
            <a:ext cx="4191000" cy="4191000"/>
          </a:xfrm>
          <a:prstGeom prst="ellipse">
            <a:avLst/>
          </a:prstGeom>
          <a:solidFill>
            <a:srgbClr val="00B050">
              <a:alpha val="2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33800" y="381000"/>
            <a:ext cx="4191000" cy="4191000"/>
          </a:xfrm>
          <a:prstGeom prst="ellipse">
            <a:avLst/>
          </a:prstGeom>
          <a:solidFill>
            <a:srgbClr val="0070C0">
              <a:alpha val="2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72512" y="2286000"/>
            <a:ext cx="4191000" cy="4191000"/>
          </a:xfrm>
          <a:prstGeom prst="ellipse">
            <a:avLst/>
          </a:prstGeom>
          <a:solidFill>
            <a:srgbClr val="FFFF00">
              <a:alpha val="2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1600200"/>
            <a:ext cx="2590800" cy="584775"/>
          </a:xfrm>
          <a:prstGeom prst="rect">
            <a:avLst/>
          </a:prstGeom>
          <a:noFill/>
        </p:spPr>
        <p:txBody>
          <a:bodyPr wrap="square" rtlCol="0">
            <a:spAutoFit/>
          </a:bodyPr>
          <a:lstStyle/>
          <a:p>
            <a:r>
              <a:rPr lang="en-US" sz="3200" dirty="0" smtClean="0"/>
              <a:t>Environment</a:t>
            </a:r>
            <a:endParaRPr lang="en-US" sz="3200" dirty="0"/>
          </a:p>
        </p:txBody>
      </p:sp>
      <p:sp>
        <p:nvSpPr>
          <p:cNvPr id="8" name="TextBox 7"/>
          <p:cNvSpPr txBox="1"/>
          <p:nvPr/>
        </p:nvSpPr>
        <p:spPr>
          <a:xfrm>
            <a:off x="5791200" y="1600200"/>
            <a:ext cx="1752600" cy="584775"/>
          </a:xfrm>
          <a:prstGeom prst="rect">
            <a:avLst/>
          </a:prstGeom>
          <a:noFill/>
        </p:spPr>
        <p:txBody>
          <a:bodyPr wrap="square" rtlCol="0">
            <a:spAutoFit/>
          </a:bodyPr>
          <a:lstStyle/>
          <a:p>
            <a:r>
              <a:rPr lang="en-US" sz="3200" dirty="0" smtClean="0"/>
              <a:t>Host</a:t>
            </a:r>
            <a:endParaRPr lang="en-US" sz="3200" dirty="0"/>
          </a:p>
        </p:txBody>
      </p:sp>
      <p:sp>
        <p:nvSpPr>
          <p:cNvPr id="9" name="TextBox 8"/>
          <p:cNvSpPr txBox="1"/>
          <p:nvPr/>
        </p:nvSpPr>
        <p:spPr>
          <a:xfrm>
            <a:off x="3733800" y="4876800"/>
            <a:ext cx="2031492" cy="584775"/>
          </a:xfrm>
          <a:prstGeom prst="rect">
            <a:avLst/>
          </a:prstGeom>
          <a:noFill/>
        </p:spPr>
        <p:txBody>
          <a:bodyPr wrap="square" rtlCol="0">
            <a:spAutoFit/>
          </a:bodyPr>
          <a:lstStyle/>
          <a:p>
            <a:r>
              <a:rPr lang="en-US" sz="3200" dirty="0" smtClean="0"/>
              <a:t>Pathogen</a:t>
            </a:r>
            <a:endParaRPr lang="en-US" sz="3200" dirty="0"/>
          </a:p>
        </p:txBody>
      </p:sp>
      <p:sp>
        <p:nvSpPr>
          <p:cNvPr id="12" name="TextBox 11"/>
          <p:cNvSpPr txBox="1"/>
          <p:nvPr/>
        </p:nvSpPr>
        <p:spPr>
          <a:xfrm>
            <a:off x="3810000" y="2590800"/>
            <a:ext cx="1752600" cy="584775"/>
          </a:xfrm>
          <a:prstGeom prst="rect">
            <a:avLst/>
          </a:prstGeom>
          <a:noFill/>
        </p:spPr>
        <p:txBody>
          <a:bodyPr wrap="square" rtlCol="0">
            <a:spAutoFit/>
          </a:bodyPr>
          <a:lstStyle/>
          <a:p>
            <a:r>
              <a:rPr lang="en-US" sz="3200" dirty="0" smtClean="0"/>
              <a:t>Disease</a:t>
            </a:r>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606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132711" y="1244483"/>
            <a:ext cx="7685567" cy="515631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6781800" y="6368534"/>
            <a:ext cx="2199265" cy="369332"/>
          </a:xfrm>
          <a:prstGeom prst="rect">
            <a:avLst/>
          </a:prstGeom>
          <a:noFill/>
        </p:spPr>
        <p:txBody>
          <a:bodyPr wrap="none" rtlCol="0">
            <a:spAutoFit/>
          </a:bodyPr>
          <a:lstStyle/>
          <a:p>
            <a:r>
              <a:rPr lang="en-US" dirty="0" smtClean="0"/>
              <a:t>Brothers et al. 2000</a:t>
            </a:r>
            <a:endParaRPr lang="en-US" dirty="0"/>
          </a:p>
        </p:txBody>
      </p:sp>
      <p:pic>
        <p:nvPicPr>
          <p:cNvPr id="5"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556712" y="152400"/>
            <a:ext cx="3446318" cy="151638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cxnSp>
        <p:nvCxnSpPr>
          <p:cNvPr id="6" name="Straight Connector 5"/>
          <p:cNvCxnSpPr/>
          <p:nvPr/>
        </p:nvCxnSpPr>
        <p:spPr>
          <a:xfrm rot="5400000">
            <a:off x="1295400" y="3199606"/>
            <a:ext cx="2895600" cy="1588"/>
          </a:xfrm>
          <a:prstGeom prst="line">
            <a:avLst/>
          </a:prstGeom>
          <a:ln w="508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2590005" y="3199606"/>
            <a:ext cx="2895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922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476821"/>
            <a:ext cx="8229600" cy="738633"/>
          </a:xfrm>
          <a:prstGeom prst="rect">
            <a:avLst/>
          </a:prstGeom>
        </p:spPr>
        <p:txBody>
          <a:bodyPr lIns="91425" tIns="91425" rIns="91425" bIns="91425" anchor="ctr" anchorCtr="0">
            <a:spAutoFit/>
          </a:bodyPr>
          <a:lstStyle/>
          <a:p>
            <a:pPr>
              <a:buNone/>
            </a:pPr>
            <a:r>
              <a:rPr lang="x-none" b="1" dirty="0">
                <a:latin typeface="+mn-lt"/>
                <a:ea typeface="Times New Roman"/>
                <a:cs typeface="Times New Roman"/>
                <a:sym typeface="Times New Roman"/>
              </a:rPr>
              <a:t>Objectives of our study</a:t>
            </a:r>
          </a:p>
        </p:txBody>
      </p:sp>
      <p:sp>
        <p:nvSpPr>
          <p:cNvPr id="6" name="Shape 84"/>
          <p:cNvSpPr txBox="1">
            <a:spLocks noGrp="1"/>
          </p:cNvSpPr>
          <p:nvPr>
            <p:ph idx="1"/>
          </p:nvPr>
        </p:nvSpPr>
        <p:spPr>
          <a:xfrm>
            <a:off x="533400" y="1600200"/>
            <a:ext cx="7467600" cy="3524011"/>
          </a:xfrm>
          <a:prstGeom prst="rect">
            <a:avLst/>
          </a:prstGeom>
        </p:spPr>
        <p:txBody>
          <a:bodyPr wrap="square" lIns="91425" tIns="91425" rIns="91425" bIns="91425" anchor="t" anchorCtr="0">
            <a:spAutoFit/>
          </a:bodyPr>
          <a:lstStyle/>
          <a:p>
            <a:pPr lvl="0" rtl="0">
              <a:buNone/>
            </a:pPr>
            <a:r>
              <a:rPr lang="en-US" sz="2400" b="1" dirty="0" smtClean="0">
                <a:ea typeface="Times New Roman"/>
                <a:cs typeface="Times New Roman"/>
                <a:sym typeface="Times New Roman"/>
              </a:rPr>
              <a:t>1. </a:t>
            </a:r>
            <a:r>
              <a:rPr lang="x-none" sz="2400" b="1" dirty="0" smtClean="0">
                <a:ea typeface="Times New Roman"/>
                <a:cs typeface="Times New Roman"/>
                <a:sym typeface="Times New Roman"/>
              </a:rPr>
              <a:t>Sequence </a:t>
            </a:r>
            <a:r>
              <a:rPr lang="x-none" sz="2400" b="1" dirty="0">
                <a:ea typeface="Times New Roman"/>
                <a:cs typeface="Times New Roman"/>
                <a:sym typeface="Times New Roman"/>
              </a:rPr>
              <a:t>and annotate the QPX </a:t>
            </a:r>
            <a:r>
              <a:rPr lang="x-none" sz="2400" b="1" dirty="0" smtClean="0">
                <a:ea typeface="Times New Roman"/>
                <a:cs typeface="Times New Roman"/>
                <a:sym typeface="Times New Roman"/>
              </a:rPr>
              <a:t>transcriptome</a:t>
            </a:r>
            <a:endParaRPr lang="x-none" sz="2400" b="1" dirty="0">
              <a:ea typeface="Times New Roman"/>
              <a:cs typeface="Times New Roman"/>
              <a:sym typeface="Times New Roman"/>
            </a:endParaRPr>
          </a:p>
          <a:p>
            <a:endParaRPr lang="x-none" sz="2400" dirty="0">
              <a:ea typeface="Times New Roman"/>
              <a:cs typeface="Times New Roman"/>
              <a:sym typeface="Times New Roman"/>
            </a:endParaRPr>
          </a:p>
          <a:p>
            <a:pPr lvl="0" rtl="0">
              <a:buNone/>
            </a:pPr>
            <a:r>
              <a:rPr lang="en-US" sz="2400" dirty="0" smtClean="0">
                <a:ea typeface="Times New Roman"/>
                <a:cs typeface="Times New Roman"/>
                <a:sym typeface="Times New Roman"/>
              </a:rPr>
              <a:t>2. </a:t>
            </a:r>
            <a:r>
              <a:rPr lang="x-none" sz="2400" dirty="0" smtClean="0">
                <a:ea typeface="Times New Roman"/>
                <a:cs typeface="Times New Roman"/>
                <a:sym typeface="Times New Roman"/>
              </a:rPr>
              <a:t>Evaluate </a:t>
            </a:r>
            <a:r>
              <a:rPr lang="x-none" sz="2400" dirty="0">
                <a:ea typeface="Times New Roman"/>
                <a:cs typeface="Times New Roman"/>
                <a:sym typeface="Times New Roman"/>
              </a:rPr>
              <a:t>the </a:t>
            </a:r>
            <a:r>
              <a:rPr lang="x-none" sz="2400" dirty="0" smtClean="0">
                <a:ea typeface="Times New Roman"/>
                <a:cs typeface="Times New Roman"/>
                <a:sym typeface="Times New Roman"/>
              </a:rPr>
              <a:t>effects of temperature on QPX </a:t>
            </a:r>
            <a:r>
              <a:rPr lang="en-US" sz="2400" dirty="0" smtClean="0">
                <a:ea typeface="Times New Roman"/>
                <a:cs typeface="Times New Roman"/>
                <a:sym typeface="Times New Roman"/>
              </a:rPr>
              <a:t>gene expression</a:t>
            </a:r>
            <a:endParaRPr lang="x-none" sz="2400" dirty="0">
              <a:ea typeface="Times New Roman"/>
              <a:cs typeface="Times New Roman"/>
              <a:sym typeface="Times New Roman"/>
            </a:endParaRPr>
          </a:p>
          <a:p>
            <a:endParaRPr lang="x-none" sz="2400" dirty="0">
              <a:ea typeface="Times New Roman"/>
              <a:cs typeface="Times New Roman"/>
              <a:sym typeface="Times New Roman"/>
            </a:endParaRPr>
          </a:p>
          <a:p>
            <a:pPr>
              <a:buNone/>
            </a:pPr>
            <a:r>
              <a:rPr lang="en-US" sz="2400" dirty="0" smtClean="0">
                <a:solidFill>
                  <a:srgbClr val="000000"/>
                </a:solidFill>
                <a:ea typeface="Times New Roman"/>
                <a:cs typeface="Times New Roman"/>
                <a:sym typeface="Times New Roman"/>
              </a:rPr>
              <a:t>3. </a:t>
            </a:r>
            <a:r>
              <a:rPr lang="x-none" sz="2400" dirty="0" smtClean="0">
                <a:solidFill>
                  <a:srgbClr val="000000"/>
                </a:solidFill>
                <a:ea typeface="Times New Roman"/>
                <a:cs typeface="Times New Roman"/>
                <a:sym typeface="Times New Roman"/>
              </a:rPr>
              <a:t>Identify </a:t>
            </a:r>
            <a:r>
              <a:rPr lang="en-US" sz="2400" dirty="0" smtClean="0">
                <a:solidFill>
                  <a:srgbClr val="000000"/>
                </a:solidFill>
                <a:ea typeface="Times New Roman"/>
                <a:cs typeface="Times New Roman"/>
                <a:sym typeface="Times New Roman"/>
              </a:rPr>
              <a:t>biological function of enriched genes</a:t>
            </a:r>
          </a:p>
          <a:p>
            <a:pPr>
              <a:buNone/>
            </a:pPr>
            <a:endParaRPr lang="x-none" sz="2400" dirty="0">
              <a:solidFill>
                <a:schemeClr val="bg1">
                  <a:lumMod val="65000"/>
                </a:schemeClr>
              </a:solidFill>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817996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 name="TextBox 66"/>
          <p:cNvSpPr txBox="1"/>
          <p:nvPr/>
        </p:nvSpPr>
        <p:spPr>
          <a:xfrm>
            <a:off x="1773610" y="457200"/>
            <a:ext cx="952500" cy="369332"/>
          </a:xfrm>
          <a:prstGeom prst="rect">
            <a:avLst/>
          </a:prstGeom>
          <a:noFill/>
        </p:spPr>
        <p:txBody>
          <a:bodyPr wrap="square" rtlCol="0">
            <a:spAutoFit/>
          </a:bodyPr>
          <a:lstStyle/>
          <a:p>
            <a:r>
              <a:rPr lang="en-US" b="1" dirty="0" smtClean="0">
                <a:solidFill>
                  <a:srgbClr val="0070C0"/>
                </a:solidFill>
              </a:rPr>
              <a:t>10 ˚C</a:t>
            </a:r>
            <a:endParaRPr lang="en-US" b="1" dirty="0">
              <a:solidFill>
                <a:srgbClr val="0070C0"/>
              </a:solidFill>
            </a:endParaRPr>
          </a:p>
        </p:txBody>
      </p:sp>
      <p:sp>
        <p:nvSpPr>
          <p:cNvPr id="68" name="TextBox 67"/>
          <p:cNvSpPr txBox="1"/>
          <p:nvPr/>
        </p:nvSpPr>
        <p:spPr>
          <a:xfrm>
            <a:off x="6478960" y="457200"/>
            <a:ext cx="952500" cy="369332"/>
          </a:xfrm>
          <a:prstGeom prst="rect">
            <a:avLst/>
          </a:prstGeom>
          <a:noFill/>
        </p:spPr>
        <p:txBody>
          <a:bodyPr wrap="square" rtlCol="0">
            <a:spAutoFit/>
          </a:bodyPr>
          <a:lstStyle/>
          <a:p>
            <a:r>
              <a:rPr lang="en-US" b="1" dirty="0" smtClean="0">
                <a:solidFill>
                  <a:srgbClr val="C0504D"/>
                </a:solidFill>
              </a:rPr>
              <a:t>21 ˚C</a:t>
            </a:r>
            <a:endParaRPr lang="en-US" b="1" dirty="0">
              <a:solidFill>
                <a:srgbClr val="C0504D"/>
              </a:solidFill>
            </a:endParaRPr>
          </a:p>
        </p:txBody>
      </p:sp>
      <p:sp>
        <p:nvSpPr>
          <p:cNvPr id="69" name="TextBox 68"/>
          <p:cNvSpPr txBox="1"/>
          <p:nvPr/>
        </p:nvSpPr>
        <p:spPr>
          <a:xfrm>
            <a:off x="3792910" y="953869"/>
            <a:ext cx="1524000" cy="584775"/>
          </a:xfrm>
          <a:prstGeom prst="rect">
            <a:avLst/>
          </a:prstGeom>
          <a:noFill/>
        </p:spPr>
        <p:txBody>
          <a:bodyPr wrap="square" rtlCol="0">
            <a:spAutoFit/>
          </a:bodyPr>
          <a:lstStyle/>
          <a:p>
            <a:pPr algn="ctr"/>
            <a:r>
              <a:rPr lang="en-US" sz="1600" dirty="0" err="1" smtClean="0">
                <a:solidFill>
                  <a:prstClr val="black"/>
                </a:solidFill>
              </a:rPr>
              <a:t>Illumina</a:t>
            </a:r>
            <a:r>
              <a:rPr lang="en-US" sz="1600" dirty="0" smtClean="0">
                <a:solidFill>
                  <a:prstClr val="black"/>
                </a:solidFill>
              </a:rPr>
              <a:t> Sequencing</a:t>
            </a:r>
            <a:endParaRPr lang="en-US" sz="1600" dirty="0">
              <a:solidFill>
                <a:prstClr val="black"/>
              </a:solidFill>
            </a:endParaRPr>
          </a:p>
        </p:txBody>
      </p:sp>
      <p:cxnSp>
        <p:nvCxnSpPr>
          <p:cNvPr id="71" name="Straight Arrow Connector 70"/>
          <p:cNvCxnSpPr/>
          <p:nvPr/>
        </p:nvCxnSpPr>
        <p:spPr>
          <a:xfrm>
            <a:off x="2688010" y="1981200"/>
            <a:ext cx="11811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flipH="1">
            <a:off x="5278810" y="1981200"/>
            <a:ext cx="11811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6440682" y="2133600"/>
            <a:ext cx="1524000" cy="584775"/>
          </a:xfrm>
          <a:prstGeom prst="rect">
            <a:avLst/>
          </a:prstGeom>
          <a:noFill/>
        </p:spPr>
        <p:txBody>
          <a:bodyPr wrap="square" rtlCol="0">
            <a:spAutoFit/>
          </a:bodyPr>
          <a:lstStyle/>
          <a:p>
            <a:pPr algn="ctr"/>
            <a:r>
              <a:rPr lang="en-US" sz="1600" i="1" dirty="0" smtClean="0">
                <a:solidFill>
                  <a:prstClr val="black"/>
                </a:solidFill>
              </a:rPr>
              <a:t>De novo </a:t>
            </a:r>
            <a:r>
              <a:rPr lang="en-US" sz="1600" dirty="0" smtClean="0">
                <a:solidFill>
                  <a:prstClr val="black"/>
                </a:solidFill>
              </a:rPr>
              <a:t>assembly</a:t>
            </a:r>
            <a:endParaRPr lang="en-US" sz="1600" dirty="0">
              <a:solidFill>
                <a:prstClr val="black"/>
              </a:solidFill>
            </a:endParaRPr>
          </a:p>
        </p:txBody>
      </p:sp>
      <p:grpSp>
        <p:nvGrpSpPr>
          <p:cNvPr id="4" name="Group 3"/>
          <p:cNvGrpSpPr/>
          <p:nvPr/>
        </p:nvGrpSpPr>
        <p:grpSpPr>
          <a:xfrm>
            <a:off x="1527920" y="3352800"/>
            <a:ext cx="6298427" cy="403076"/>
            <a:chOff x="1527920" y="3200400"/>
            <a:chExt cx="6298427" cy="403076"/>
          </a:xfrm>
        </p:grpSpPr>
        <p:cxnSp>
          <p:nvCxnSpPr>
            <p:cNvPr id="84" name="Straight Connector 83"/>
            <p:cNvCxnSpPr/>
            <p:nvPr/>
          </p:nvCxnSpPr>
          <p:spPr>
            <a:xfrm>
              <a:off x="1527920"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a:off x="1811710"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1735510" y="3276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7" name="Straight Connector 86"/>
            <p:cNvCxnSpPr/>
            <p:nvPr/>
          </p:nvCxnSpPr>
          <p:spPr>
            <a:xfrm>
              <a:off x="2019300" y="3276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8" name="Straight Connector 87"/>
            <p:cNvCxnSpPr/>
            <p:nvPr/>
          </p:nvCxnSpPr>
          <p:spPr>
            <a:xfrm>
              <a:off x="2105114"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9" name="Straight Connector 88"/>
            <p:cNvCxnSpPr/>
            <p:nvPr/>
          </p:nvCxnSpPr>
          <p:spPr>
            <a:xfrm>
              <a:off x="1539316" y="3352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0" name="Straight Connector 89"/>
            <p:cNvCxnSpPr/>
            <p:nvPr/>
          </p:nvCxnSpPr>
          <p:spPr>
            <a:xfrm>
              <a:off x="1823106" y="3352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p:cNvCxnSpPr/>
            <p:nvPr/>
          </p:nvCxnSpPr>
          <p:spPr>
            <a:xfrm>
              <a:off x="1746906" y="3429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2" name="Straight Connector 91"/>
            <p:cNvCxnSpPr/>
            <p:nvPr/>
          </p:nvCxnSpPr>
          <p:spPr>
            <a:xfrm>
              <a:off x="2030696" y="3429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3" name="Straight Connector 92"/>
            <p:cNvCxnSpPr/>
            <p:nvPr/>
          </p:nvCxnSpPr>
          <p:spPr>
            <a:xfrm>
              <a:off x="2116510" y="3352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4" name="Straight Connector 93"/>
            <p:cNvCxnSpPr/>
            <p:nvPr/>
          </p:nvCxnSpPr>
          <p:spPr>
            <a:xfrm>
              <a:off x="1539316" y="3505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5" name="Straight Connector 94"/>
            <p:cNvCxnSpPr/>
            <p:nvPr/>
          </p:nvCxnSpPr>
          <p:spPr>
            <a:xfrm>
              <a:off x="1823106" y="3505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6" name="Straight Connector 95"/>
            <p:cNvCxnSpPr/>
            <p:nvPr/>
          </p:nvCxnSpPr>
          <p:spPr>
            <a:xfrm>
              <a:off x="1746906" y="3581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7" name="Straight Connector 96"/>
            <p:cNvCxnSpPr/>
            <p:nvPr/>
          </p:nvCxnSpPr>
          <p:spPr>
            <a:xfrm>
              <a:off x="2030696" y="3581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8" name="Straight Connector 97"/>
            <p:cNvCxnSpPr/>
            <p:nvPr/>
          </p:nvCxnSpPr>
          <p:spPr>
            <a:xfrm>
              <a:off x="2116510" y="3505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9" name="Straight Connector 98"/>
            <p:cNvCxnSpPr/>
            <p:nvPr/>
          </p:nvCxnSpPr>
          <p:spPr>
            <a:xfrm>
              <a:off x="3671134" y="32117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0" name="Straight Connector 99"/>
            <p:cNvCxnSpPr/>
            <p:nvPr/>
          </p:nvCxnSpPr>
          <p:spPr>
            <a:xfrm>
              <a:off x="3954924" y="32117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1" name="Straight Connector 100"/>
            <p:cNvCxnSpPr/>
            <p:nvPr/>
          </p:nvCxnSpPr>
          <p:spPr>
            <a:xfrm>
              <a:off x="3878724" y="32879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2" name="Straight Connector 101"/>
            <p:cNvCxnSpPr/>
            <p:nvPr/>
          </p:nvCxnSpPr>
          <p:spPr>
            <a:xfrm>
              <a:off x="4162514" y="32879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3" name="Straight Connector 102"/>
            <p:cNvCxnSpPr/>
            <p:nvPr/>
          </p:nvCxnSpPr>
          <p:spPr>
            <a:xfrm>
              <a:off x="4248328" y="32117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a:off x="3682530" y="33641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5" name="Straight Connector 104"/>
            <p:cNvCxnSpPr/>
            <p:nvPr/>
          </p:nvCxnSpPr>
          <p:spPr>
            <a:xfrm>
              <a:off x="3966320" y="33641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6" name="Straight Connector 105"/>
            <p:cNvCxnSpPr/>
            <p:nvPr/>
          </p:nvCxnSpPr>
          <p:spPr>
            <a:xfrm>
              <a:off x="3890120" y="34403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7" name="Straight Connector 106"/>
            <p:cNvCxnSpPr/>
            <p:nvPr/>
          </p:nvCxnSpPr>
          <p:spPr>
            <a:xfrm>
              <a:off x="4173910" y="34403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8" name="Straight Connector 107"/>
            <p:cNvCxnSpPr/>
            <p:nvPr/>
          </p:nvCxnSpPr>
          <p:spPr>
            <a:xfrm>
              <a:off x="4259724" y="33641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9" name="Straight Connector 108"/>
            <p:cNvCxnSpPr/>
            <p:nvPr/>
          </p:nvCxnSpPr>
          <p:spPr>
            <a:xfrm>
              <a:off x="3682530" y="35165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3966320" y="35165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1" name="Straight Connector 110"/>
            <p:cNvCxnSpPr/>
            <p:nvPr/>
          </p:nvCxnSpPr>
          <p:spPr>
            <a:xfrm>
              <a:off x="3890120" y="35927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2" name="Straight Connector 111"/>
            <p:cNvCxnSpPr/>
            <p:nvPr/>
          </p:nvCxnSpPr>
          <p:spPr>
            <a:xfrm>
              <a:off x="4173910" y="35927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4259724" y="35165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4" name="Straight Connector 113"/>
            <p:cNvCxnSpPr/>
            <p:nvPr/>
          </p:nvCxnSpPr>
          <p:spPr>
            <a:xfrm>
              <a:off x="4804520" y="3222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5" name="Straight Connector 114"/>
            <p:cNvCxnSpPr/>
            <p:nvPr/>
          </p:nvCxnSpPr>
          <p:spPr>
            <a:xfrm>
              <a:off x="5088310" y="3222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5012110" y="32986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7" name="Straight Connector 116"/>
            <p:cNvCxnSpPr/>
            <p:nvPr/>
          </p:nvCxnSpPr>
          <p:spPr>
            <a:xfrm>
              <a:off x="5295900" y="32986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8" name="Straight Connector 117"/>
            <p:cNvCxnSpPr/>
            <p:nvPr/>
          </p:nvCxnSpPr>
          <p:spPr>
            <a:xfrm>
              <a:off x="5381714" y="3222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9" name="Straight Connector 118"/>
            <p:cNvCxnSpPr/>
            <p:nvPr/>
          </p:nvCxnSpPr>
          <p:spPr>
            <a:xfrm>
              <a:off x="4815916" y="33748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0" name="Straight Connector 119"/>
            <p:cNvCxnSpPr/>
            <p:nvPr/>
          </p:nvCxnSpPr>
          <p:spPr>
            <a:xfrm>
              <a:off x="5099706" y="33748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1" name="Straight Connector 120"/>
            <p:cNvCxnSpPr/>
            <p:nvPr/>
          </p:nvCxnSpPr>
          <p:spPr>
            <a:xfrm>
              <a:off x="5023506" y="34510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2" name="Straight Connector 121"/>
            <p:cNvCxnSpPr/>
            <p:nvPr/>
          </p:nvCxnSpPr>
          <p:spPr>
            <a:xfrm>
              <a:off x="5307296" y="34510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3" name="Straight Connector 122"/>
            <p:cNvCxnSpPr/>
            <p:nvPr/>
          </p:nvCxnSpPr>
          <p:spPr>
            <a:xfrm>
              <a:off x="5393110" y="3374876"/>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4" name="Straight Connector 123"/>
            <p:cNvCxnSpPr/>
            <p:nvPr/>
          </p:nvCxnSpPr>
          <p:spPr>
            <a:xfrm>
              <a:off x="4815916" y="35272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5" name="Straight Connector 124"/>
            <p:cNvCxnSpPr/>
            <p:nvPr/>
          </p:nvCxnSpPr>
          <p:spPr>
            <a:xfrm>
              <a:off x="5099706" y="35272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6" name="Straight Connector 125"/>
            <p:cNvCxnSpPr/>
            <p:nvPr/>
          </p:nvCxnSpPr>
          <p:spPr>
            <a:xfrm>
              <a:off x="5023506" y="3603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7" name="Straight Connector 126"/>
            <p:cNvCxnSpPr/>
            <p:nvPr/>
          </p:nvCxnSpPr>
          <p:spPr>
            <a:xfrm>
              <a:off x="5307296" y="3603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8" name="Straight Connector 127"/>
            <p:cNvCxnSpPr/>
            <p:nvPr/>
          </p:nvCxnSpPr>
          <p:spPr>
            <a:xfrm>
              <a:off x="5393110" y="35272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9" name="Straight Connector 128"/>
            <p:cNvCxnSpPr/>
            <p:nvPr/>
          </p:nvCxnSpPr>
          <p:spPr>
            <a:xfrm>
              <a:off x="7228143"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0" name="Straight Connector 129"/>
            <p:cNvCxnSpPr/>
            <p:nvPr/>
          </p:nvCxnSpPr>
          <p:spPr>
            <a:xfrm>
              <a:off x="7511933"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1" name="Straight Connector 130"/>
            <p:cNvCxnSpPr/>
            <p:nvPr/>
          </p:nvCxnSpPr>
          <p:spPr>
            <a:xfrm>
              <a:off x="7020553" y="3276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2" name="Straight Connector 131"/>
            <p:cNvCxnSpPr/>
            <p:nvPr/>
          </p:nvCxnSpPr>
          <p:spPr>
            <a:xfrm>
              <a:off x="7304343" y="3276600"/>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3" name="Straight Connector 132"/>
            <p:cNvCxnSpPr/>
            <p:nvPr/>
          </p:nvCxnSpPr>
          <p:spPr>
            <a:xfrm>
              <a:off x="7228143" y="3352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5" name="Straight Connector 134"/>
            <p:cNvCxnSpPr/>
            <p:nvPr/>
          </p:nvCxnSpPr>
          <p:spPr>
            <a:xfrm>
              <a:off x="7597747" y="3276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6" name="Straight Connector 135"/>
            <p:cNvCxnSpPr/>
            <p:nvPr/>
          </p:nvCxnSpPr>
          <p:spPr>
            <a:xfrm>
              <a:off x="2908956" y="322532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7" name="Straight Connector 136"/>
            <p:cNvCxnSpPr/>
            <p:nvPr/>
          </p:nvCxnSpPr>
          <p:spPr>
            <a:xfrm>
              <a:off x="3192746" y="322532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8" name="Straight Connector 137"/>
            <p:cNvCxnSpPr/>
            <p:nvPr/>
          </p:nvCxnSpPr>
          <p:spPr>
            <a:xfrm>
              <a:off x="2701366" y="330152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9" name="Straight Connector 138"/>
            <p:cNvCxnSpPr/>
            <p:nvPr/>
          </p:nvCxnSpPr>
          <p:spPr>
            <a:xfrm>
              <a:off x="2985156" y="330152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0" name="Straight Connector 139"/>
            <p:cNvCxnSpPr/>
            <p:nvPr/>
          </p:nvCxnSpPr>
          <p:spPr>
            <a:xfrm>
              <a:off x="2908956" y="337772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1" name="Straight Connector 140"/>
            <p:cNvCxnSpPr/>
            <p:nvPr/>
          </p:nvCxnSpPr>
          <p:spPr>
            <a:xfrm>
              <a:off x="3192746" y="337772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2" name="Straight Connector 141"/>
            <p:cNvCxnSpPr/>
            <p:nvPr/>
          </p:nvCxnSpPr>
          <p:spPr>
            <a:xfrm>
              <a:off x="3278560" y="330152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3" name="Straight Connector 142"/>
            <p:cNvCxnSpPr/>
            <p:nvPr/>
          </p:nvCxnSpPr>
          <p:spPr>
            <a:xfrm>
              <a:off x="5916900" y="3240991"/>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4" name="Straight Connector 143"/>
            <p:cNvCxnSpPr/>
            <p:nvPr/>
          </p:nvCxnSpPr>
          <p:spPr>
            <a:xfrm>
              <a:off x="6200690" y="324099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5" name="Straight Connector 144"/>
            <p:cNvCxnSpPr/>
            <p:nvPr/>
          </p:nvCxnSpPr>
          <p:spPr>
            <a:xfrm>
              <a:off x="6124490" y="331719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6" name="Straight Connector 145"/>
            <p:cNvCxnSpPr/>
            <p:nvPr/>
          </p:nvCxnSpPr>
          <p:spPr>
            <a:xfrm>
              <a:off x="6408280" y="3317191"/>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7" name="Straight Connector 146"/>
            <p:cNvCxnSpPr/>
            <p:nvPr/>
          </p:nvCxnSpPr>
          <p:spPr>
            <a:xfrm>
              <a:off x="6494094" y="3240991"/>
              <a:ext cx="228600"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8" name="TextBox 147"/>
          <p:cNvSpPr txBox="1"/>
          <p:nvPr/>
        </p:nvSpPr>
        <p:spPr>
          <a:xfrm>
            <a:off x="-33469" y="3300314"/>
            <a:ext cx="1524000" cy="338554"/>
          </a:xfrm>
          <a:prstGeom prst="rect">
            <a:avLst/>
          </a:prstGeom>
          <a:noFill/>
        </p:spPr>
        <p:txBody>
          <a:bodyPr wrap="square" rtlCol="0">
            <a:spAutoFit/>
          </a:bodyPr>
          <a:lstStyle/>
          <a:p>
            <a:pPr algn="ctr"/>
            <a:r>
              <a:rPr lang="en-US" sz="1600" dirty="0" smtClean="0">
                <a:solidFill>
                  <a:prstClr val="black"/>
                </a:solidFill>
              </a:rPr>
              <a:t>RNA </a:t>
            </a:r>
            <a:r>
              <a:rPr lang="en-US" sz="1600" dirty="0" err="1" smtClean="0">
                <a:solidFill>
                  <a:prstClr val="black"/>
                </a:solidFill>
              </a:rPr>
              <a:t>seq</a:t>
            </a:r>
            <a:endParaRPr lang="en-US" sz="1600" dirty="0">
              <a:solidFill>
                <a:prstClr val="black"/>
              </a:solidFill>
            </a:endParaRPr>
          </a:p>
        </p:txBody>
      </p:sp>
      <p:sp>
        <p:nvSpPr>
          <p:cNvPr id="149" name="Oval 148"/>
          <p:cNvSpPr/>
          <p:nvPr/>
        </p:nvSpPr>
        <p:spPr>
          <a:xfrm>
            <a:off x="1413620" y="3048000"/>
            <a:ext cx="1121990" cy="9144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0" name="Oval 149"/>
          <p:cNvSpPr/>
          <p:nvPr/>
        </p:nvSpPr>
        <p:spPr>
          <a:xfrm>
            <a:off x="4653011" y="3048000"/>
            <a:ext cx="1121990" cy="9144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1" name="Oval 150"/>
          <p:cNvSpPr/>
          <p:nvPr/>
        </p:nvSpPr>
        <p:spPr>
          <a:xfrm>
            <a:off x="6879010" y="3059394"/>
            <a:ext cx="1121990" cy="9144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 name="Straight Arrow Connector 151"/>
          <p:cNvCxnSpPr/>
          <p:nvPr/>
        </p:nvCxnSpPr>
        <p:spPr>
          <a:xfrm>
            <a:off x="2204639" y="4018048"/>
            <a:ext cx="1799781" cy="858752"/>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54" name="Straight Arrow Connector 153"/>
          <p:cNvCxnSpPr/>
          <p:nvPr/>
        </p:nvCxnSpPr>
        <p:spPr>
          <a:xfrm flipH="1">
            <a:off x="4815916" y="3991598"/>
            <a:ext cx="241774" cy="885202"/>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56" name="Straight Arrow Connector 155"/>
          <p:cNvCxnSpPr/>
          <p:nvPr/>
        </p:nvCxnSpPr>
        <p:spPr>
          <a:xfrm flipH="1">
            <a:off x="5697910" y="3886200"/>
            <a:ext cx="1309288" cy="990600"/>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sp>
        <p:nvSpPr>
          <p:cNvPr id="161" name="TextBox 160"/>
          <p:cNvSpPr txBox="1"/>
          <p:nvPr/>
        </p:nvSpPr>
        <p:spPr>
          <a:xfrm>
            <a:off x="3682530" y="5029200"/>
            <a:ext cx="2185945" cy="338554"/>
          </a:xfrm>
          <a:prstGeom prst="rect">
            <a:avLst/>
          </a:prstGeom>
          <a:noFill/>
        </p:spPr>
        <p:txBody>
          <a:bodyPr wrap="square" rtlCol="0">
            <a:spAutoFit/>
          </a:bodyPr>
          <a:lstStyle/>
          <a:p>
            <a:pPr algn="ctr"/>
            <a:r>
              <a:rPr lang="en-US" sz="1600" dirty="0" smtClean="0">
                <a:solidFill>
                  <a:prstClr val="black"/>
                </a:solidFill>
              </a:rPr>
              <a:t>Enrichment analysis</a:t>
            </a:r>
          </a:p>
        </p:txBody>
      </p:sp>
      <p:sp>
        <p:nvSpPr>
          <p:cNvPr id="162" name="TextBox 161"/>
          <p:cNvSpPr txBox="1"/>
          <p:nvPr/>
        </p:nvSpPr>
        <p:spPr>
          <a:xfrm>
            <a:off x="4011896" y="4043658"/>
            <a:ext cx="1524000" cy="338554"/>
          </a:xfrm>
          <a:prstGeom prst="rect">
            <a:avLst/>
          </a:prstGeom>
          <a:noFill/>
        </p:spPr>
        <p:txBody>
          <a:bodyPr wrap="square" rtlCol="0">
            <a:spAutoFit/>
          </a:bodyPr>
          <a:lstStyle/>
          <a:p>
            <a:pPr algn="ctr"/>
            <a:r>
              <a:rPr lang="en-US" sz="1600" dirty="0" smtClean="0">
                <a:solidFill>
                  <a:srgbClr val="00B050"/>
                </a:solidFill>
              </a:rPr>
              <a:t>2x </a:t>
            </a:r>
            <a:endParaRPr lang="en-US" sz="1600" dirty="0">
              <a:solidFill>
                <a:srgbClr val="00B050"/>
              </a:solidFill>
            </a:endParaRPr>
          </a:p>
        </p:txBody>
      </p:sp>
      <p:sp>
        <p:nvSpPr>
          <p:cNvPr id="163" name="TextBox 162"/>
          <p:cNvSpPr txBox="1"/>
          <p:nvPr/>
        </p:nvSpPr>
        <p:spPr>
          <a:xfrm>
            <a:off x="2514600" y="5613737"/>
            <a:ext cx="4483337" cy="1015663"/>
          </a:xfrm>
          <a:prstGeom prst="rect">
            <a:avLst/>
          </a:prstGeom>
          <a:noFill/>
        </p:spPr>
        <p:txBody>
          <a:bodyPr wrap="square" rtlCol="0">
            <a:spAutoFit/>
          </a:bodyPr>
          <a:lstStyle/>
          <a:p>
            <a:pPr algn="ctr"/>
            <a:r>
              <a:rPr lang="en-US" sz="2000" b="1" dirty="0" smtClean="0">
                <a:solidFill>
                  <a:prstClr val="black"/>
                </a:solidFill>
              </a:rPr>
              <a:t>613 genes are differentially expressed and associated with enriched </a:t>
            </a:r>
            <a:r>
              <a:rPr lang="en-US" sz="2000" b="1" dirty="0" smtClean="0">
                <a:solidFill>
                  <a:prstClr val="black"/>
                </a:solidFill>
              </a:rPr>
              <a:t>processes!</a:t>
            </a:r>
            <a:endParaRPr lang="en-US" sz="2000" b="1" dirty="0" smtClean="0">
              <a:solidFill>
                <a:prstClr val="black"/>
              </a:solidFill>
            </a:endParaRPr>
          </a:p>
        </p:txBody>
      </p:sp>
      <p:grpSp>
        <p:nvGrpSpPr>
          <p:cNvPr id="2" name="Group 1"/>
          <p:cNvGrpSpPr/>
          <p:nvPr/>
        </p:nvGrpSpPr>
        <p:grpSpPr>
          <a:xfrm>
            <a:off x="-152400" y="990600"/>
            <a:ext cx="3488110" cy="711438"/>
            <a:chOff x="-152400" y="838200"/>
            <a:chExt cx="3488110" cy="711438"/>
          </a:xfrm>
        </p:grpSpPr>
        <p:cxnSp>
          <p:nvCxnSpPr>
            <p:cNvPr id="5" name="Straight Connector 4"/>
            <p:cNvCxnSpPr/>
            <p:nvPr/>
          </p:nvCxnSpPr>
          <p:spPr>
            <a:xfrm>
              <a:off x="1887910" y="838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2040310" y="990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2192710" y="1143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2345110" y="1295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2497510" y="1447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2268910" y="914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2421310" y="1066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2573710" y="1219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2726110" y="1371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878510" y="1524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2497510" y="838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2649910" y="990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2802310" y="1143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2954710" y="1295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3107110" y="1447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659310" y="914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1811710" y="1066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1964110" y="1219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116510" y="1371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2268910" y="1524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160094" y="13210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1312494" y="14734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1236294" y="10924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1388694" y="12448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1541094" y="13972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1693494" y="15496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1617294" y="11686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1769694" y="13210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922094" y="14734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a:off x="1083894" y="15496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1413620" y="991312"/>
              <a:ext cx="228600" cy="0"/>
            </a:xfrm>
            <a:prstGeom prst="line">
              <a:avLst/>
            </a:prstGeom>
          </p:spPr>
          <p:style>
            <a:lnRef idx="3">
              <a:schemeClr val="accent1"/>
            </a:lnRef>
            <a:fillRef idx="0">
              <a:schemeClr val="accent1"/>
            </a:fillRef>
            <a:effectRef idx="2">
              <a:schemeClr val="accent1"/>
            </a:effectRef>
            <a:fontRef idx="minor">
              <a:schemeClr val="tx1"/>
            </a:fontRef>
          </p:style>
        </p:cxnSp>
        <p:sp>
          <p:nvSpPr>
            <p:cNvPr id="164" name="TextBox 163"/>
            <p:cNvSpPr txBox="1"/>
            <p:nvPr/>
          </p:nvSpPr>
          <p:spPr>
            <a:xfrm>
              <a:off x="-152400" y="838200"/>
              <a:ext cx="1541094" cy="430887"/>
            </a:xfrm>
            <a:prstGeom prst="rect">
              <a:avLst/>
            </a:prstGeom>
            <a:noFill/>
          </p:spPr>
          <p:txBody>
            <a:bodyPr wrap="square" rtlCol="0">
              <a:spAutoFit/>
            </a:bodyPr>
            <a:lstStyle/>
            <a:p>
              <a:pPr algn="ctr"/>
              <a:r>
                <a:rPr lang="en-US" sz="1100" dirty="0" smtClean="0">
                  <a:solidFill>
                    <a:srgbClr val="0070C0"/>
                  </a:solidFill>
                </a:rPr>
                <a:t>45,082,610 </a:t>
              </a:r>
            </a:p>
            <a:p>
              <a:pPr algn="ctr"/>
              <a:r>
                <a:rPr lang="en-US" sz="1100" dirty="0" smtClean="0">
                  <a:solidFill>
                    <a:srgbClr val="0070C0"/>
                  </a:solidFill>
                </a:rPr>
                <a:t>reads</a:t>
              </a:r>
              <a:endParaRPr lang="en-US" sz="1100" dirty="0">
                <a:solidFill>
                  <a:srgbClr val="0070C0"/>
                </a:solidFill>
              </a:endParaRPr>
            </a:p>
          </p:txBody>
        </p:sp>
      </p:grpSp>
      <p:grpSp>
        <p:nvGrpSpPr>
          <p:cNvPr id="3" name="Group 2"/>
          <p:cNvGrpSpPr/>
          <p:nvPr/>
        </p:nvGrpSpPr>
        <p:grpSpPr>
          <a:xfrm>
            <a:off x="5732094" y="998222"/>
            <a:ext cx="3352800" cy="718059"/>
            <a:chOff x="5732094" y="845822"/>
            <a:chExt cx="3352800" cy="718059"/>
          </a:xfrm>
        </p:grpSpPr>
        <p:cxnSp>
          <p:nvCxnSpPr>
            <p:cNvPr id="36" name="Straight Connector 35"/>
            <p:cNvCxnSpPr/>
            <p:nvPr/>
          </p:nvCxnSpPr>
          <p:spPr>
            <a:xfrm>
              <a:off x="6536110" y="8524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6688510" y="10048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6840910" y="11572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6993310" y="13096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7145710" y="14620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6917110" y="9286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a:off x="7069510" y="10810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p:cNvCxnSpPr/>
            <p:nvPr/>
          </p:nvCxnSpPr>
          <p:spPr>
            <a:xfrm>
              <a:off x="7221910" y="12334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Straight Connector 43"/>
            <p:cNvCxnSpPr/>
            <p:nvPr/>
          </p:nvCxnSpPr>
          <p:spPr>
            <a:xfrm>
              <a:off x="7374310" y="13858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a:off x="7526710" y="15382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a:off x="7145710" y="8524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a:off x="7298110" y="10048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a:off x="7450510" y="11572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a:off x="7602910" y="13096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a:off x="7755310" y="14620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a:off x="6307510" y="9286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a:off x="6459910" y="10810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a:off x="6612310" y="12334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6764710" y="13858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6917110" y="15382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a:off x="5808294" y="13352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5960694" y="14876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a:off x="5884494" y="11066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a:off x="6036894" y="12590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6189294" y="14114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a:off x="6341694" y="15638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a:xfrm>
              <a:off x="6265494" y="11828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6417894" y="13352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Straight Connector 63"/>
            <p:cNvCxnSpPr/>
            <p:nvPr/>
          </p:nvCxnSpPr>
          <p:spPr>
            <a:xfrm>
              <a:off x="6570294" y="14876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a:off x="5732094" y="15638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6" name="Straight Connector 65"/>
            <p:cNvCxnSpPr/>
            <p:nvPr/>
          </p:nvCxnSpPr>
          <p:spPr>
            <a:xfrm>
              <a:off x="6061820" y="1005555"/>
              <a:ext cx="228600" cy="0"/>
            </a:xfrm>
            <a:prstGeom prst="line">
              <a:avLst/>
            </a:prstGeom>
          </p:spPr>
          <p:style>
            <a:lnRef idx="3">
              <a:schemeClr val="accent2"/>
            </a:lnRef>
            <a:fillRef idx="0">
              <a:schemeClr val="accent2"/>
            </a:fillRef>
            <a:effectRef idx="2">
              <a:schemeClr val="accent2"/>
            </a:effectRef>
            <a:fontRef idx="minor">
              <a:schemeClr val="tx1"/>
            </a:fontRef>
          </p:style>
        </p:cxnSp>
        <p:sp>
          <p:nvSpPr>
            <p:cNvPr id="165" name="TextBox 164"/>
            <p:cNvSpPr txBox="1"/>
            <p:nvPr/>
          </p:nvSpPr>
          <p:spPr>
            <a:xfrm>
              <a:off x="7543800" y="845822"/>
              <a:ext cx="1541094" cy="430887"/>
            </a:xfrm>
            <a:prstGeom prst="rect">
              <a:avLst/>
            </a:prstGeom>
            <a:noFill/>
          </p:spPr>
          <p:txBody>
            <a:bodyPr wrap="square" rtlCol="0">
              <a:spAutoFit/>
            </a:bodyPr>
            <a:lstStyle/>
            <a:p>
              <a:pPr algn="ctr"/>
              <a:r>
                <a:rPr lang="en-US" sz="1100" dirty="0" smtClean="0">
                  <a:solidFill>
                    <a:srgbClr val="C00000"/>
                  </a:solidFill>
                </a:rPr>
                <a:t>30,035,397 </a:t>
              </a:r>
            </a:p>
            <a:p>
              <a:pPr algn="ctr"/>
              <a:r>
                <a:rPr lang="en-US" sz="1100" dirty="0" smtClean="0">
                  <a:solidFill>
                    <a:srgbClr val="C00000"/>
                  </a:solidFill>
                </a:rPr>
                <a:t>reads</a:t>
              </a:r>
              <a:endParaRPr lang="en-US" sz="1100" dirty="0">
                <a:solidFill>
                  <a:srgbClr val="C00000"/>
                </a:solidFill>
              </a:endParaRPr>
            </a:p>
          </p:txBody>
        </p:sp>
      </p:grpSp>
      <p:sp>
        <p:nvSpPr>
          <p:cNvPr id="166" name="TextBox 165"/>
          <p:cNvSpPr txBox="1"/>
          <p:nvPr/>
        </p:nvSpPr>
        <p:spPr>
          <a:xfrm>
            <a:off x="7755306" y="2962457"/>
            <a:ext cx="1541094" cy="600164"/>
          </a:xfrm>
          <a:prstGeom prst="rect">
            <a:avLst/>
          </a:prstGeom>
          <a:noFill/>
        </p:spPr>
        <p:txBody>
          <a:bodyPr wrap="square" rtlCol="0">
            <a:spAutoFit/>
          </a:bodyPr>
          <a:lstStyle/>
          <a:p>
            <a:pPr algn="ctr"/>
            <a:r>
              <a:rPr lang="en-US" sz="1100" dirty="0" smtClean="0">
                <a:solidFill>
                  <a:prstClr val="black"/>
                </a:solidFill>
              </a:rPr>
              <a:t>11,280 </a:t>
            </a:r>
          </a:p>
          <a:p>
            <a:pPr algn="ctr"/>
            <a:r>
              <a:rPr lang="en-US" sz="1100" dirty="0" err="1" smtClean="0">
                <a:solidFill>
                  <a:prstClr val="black"/>
                </a:solidFill>
              </a:rPr>
              <a:t>contigs</a:t>
            </a:r>
            <a:r>
              <a:rPr lang="en-US" sz="1100" dirty="0" smtClean="0">
                <a:solidFill>
                  <a:prstClr val="black"/>
                </a:solidFill>
              </a:rPr>
              <a:t/>
            </a:r>
            <a:br>
              <a:rPr lang="en-US" sz="1100" dirty="0" smtClean="0">
                <a:solidFill>
                  <a:prstClr val="black"/>
                </a:solidFill>
              </a:rPr>
            </a:br>
            <a:endParaRPr lang="en-US" sz="1100" dirty="0">
              <a:solidFill>
                <a:srgbClr val="0070C0"/>
              </a:solidFill>
            </a:endParaRPr>
          </a:p>
        </p:txBody>
      </p:sp>
      <p:grpSp>
        <p:nvGrpSpPr>
          <p:cNvPr id="72" name="Group 71"/>
          <p:cNvGrpSpPr/>
          <p:nvPr/>
        </p:nvGrpSpPr>
        <p:grpSpPr>
          <a:xfrm>
            <a:off x="1524000" y="3200400"/>
            <a:ext cx="6383710" cy="0"/>
            <a:chOff x="1524000" y="3048000"/>
            <a:chExt cx="6383710" cy="0"/>
          </a:xfrm>
        </p:grpSpPr>
        <p:cxnSp>
          <p:nvCxnSpPr>
            <p:cNvPr id="80" name="Straight Connector 79"/>
            <p:cNvCxnSpPr/>
            <p:nvPr/>
          </p:nvCxnSpPr>
          <p:spPr>
            <a:xfrm>
              <a:off x="4759654"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a:off x="5850310"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6969454"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155" name="Straight Connector 154"/>
            <p:cNvCxnSpPr/>
            <p:nvPr/>
          </p:nvCxnSpPr>
          <p:spPr>
            <a:xfrm>
              <a:off x="1524000"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157" name="Straight Connector 156"/>
            <p:cNvCxnSpPr/>
            <p:nvPr/>
          </p:nvCxnSpPr>
          <p:spPr>
            <a:xfrm>
              <a:off x="2643144"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158" name="Straight Connector 157"/>
            <p:cNvCxnSpPr/>
            <p:nvPr/>
          </p:nvCxnSpPr>
          <p:spPr>
            <a:xfrm>
              <a:off x="3709944" y="3048000"/>
              <a:ext cx="938256"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59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3" grpId="0"/>
      <p:bldP spid="148" grpId="0"/>
      <p:bldP spid="149" grpId="0" animBg="1"/>
      <p:bldP spid="150" grpId="0" animBg="1"/>
      <p:bldP spid="151" grpId="0" animBg="1"/>
      <p:bldP spid="161" grpId="0"/>
      <p:bldP spid="162" grpId="0"/>
      <p:bldP spid="163" grpId="0"/>
      <p:bldP spid="166"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476821"/>
            <a:ext cx="8229600" cy="738633"/>
          </a:xfrm>
          <a:prstGeom prst="rect">
            <a:avLst/>
          </a:prstGeom>
        </p:spPr>
        <p:txBody>
          <a:bodyPr lIns="91425" tIns="91425" rIns="91425" bIns="91425" anchor="ctr" anchorCtr="0">
            <a:spAutoFit/>
          </a:bodyPr>
          <a:lstStyle/>
          <a:p>
            <a:pPr>
              <a:buNone/>
            </a:pPr>
            <a:r>
              <a:rPr lang="x-none" b="1" dirty="0">
                <a:latin typeface="+mn-lt"/>
                <a:ea typeface="Times New Roman"/>
                <a:cs typeface="Times New Roman"/>
                <a:sym typeface="Times New Roman"/>
              </a:rPr>
              <a:t>Objectives of our study</a:t>
            </a:r>
          </a:p>
        </p:txBody>
      </p:sp>
      <p:sp>
        <p:nvSpPr>
          <p:cNvPr id="6" name="Shape 84"/>
          <p:cNvSpPr txBox="1">
            <a:spLocks noGrp="1"/>
          </p:cNvSpPr>
          <p:nvPr>
            <p:ph idx="1"/>
          </p:nvPr>
        </p:nvSpPr>
        <p:spPr>
          <a:xfrm>
            <a:off x="533400" y="1600200"/>
            <a:ext cx="7467600" cy="3524011"/>
          </a:xfrm>
          <a:prstGeom prst="rect">
            <a:avLst/>
          </a:prstGeom>
        </p:spPr>
        <p:txBody>
          <a:bodyPr wrap="square" lIns="91425" tIns="91425" rIns="91425" bIns="91425" anchor="t" anchorCtr="0">
            <a:spAutoFit/>
          </a:bodyPr>
          <a:lstStyle/>
          <a:p>
            <a:pPr lvl="0" rtl="0">
              <a:buNone/>
            </a:pPr>
            <a:r>
              <a:rPr lang="en-US" sz="2400" b="1" dirty="0" smtClean="0">
                <a:ea typeface="Times New Roman"/>
                <a:cs typeface="Times New Roman"/>
                <a:sym typeface="Times New Roman"/>
              </a:rPr>
              <a:t>1. </a:t>
            </a:r>
            <a:r>
              <a:rPr lang="x-none" sz="2400" b="1" dirty="0" smtClean="0">
                <a:ea typeface="Times New Roman"/>
                <a:cs typeface="Times New Roman"/>
                <a:sym typeface="Times New Roman"/>
              </a:rPr>
              <a:t>Sequence </a:t>
            </a:r>
            <a:r>
              <a:rPr lang="x-none" sz="2400" b="1" dirty="0">
                <a:ea typeface="Times New Roman"/>
                <a:cs typeface="Times New Roman"/>
                <a:sym typeface="Times New Roman"/>
              </a:rPr>
              <a:t>and annotate the QPX </a:t>
            </a:r>
            <a:r>
              <a:rPr lang="x-none" sz="2400" b="1" dirty="0" smtClean="0">
                <a:ea typeface="Times New Roman"/>
                <a:cs typeface="Times New Roman"/>
                <a:sym typeface="Times New Roman"/>
              </a:rPr>
              <a:t>transcriptome</a:t>
            </a:r>
            <a:endParaRPr lang="x-none" sz="2400" b="1" dirty="0">
              <a:ea typeface="Times New Roman"/>
              <a:cs typeface="Times New Roman"/>
              <a:sym typeface="Times New Roman"/>
            </a:endParaRPr>
          </a:p>
          <a:p>
            <a:endParaRPr lang="x-none" sz="2400" dirty="0">
              <a:solidFill>
                <a:schemeClr val="bg2"/>
              </a:solidFill>
              <a:ea typeface="Times New Roman"/>
              <a:cs typeface="Times New Roman"/>
              <a:sym typeface="Times New Roman"/>
            </a:endParaRPr>
          </a:p>
          <a:p>
            <a:pPr lvl="0" rtl="0">
              <a:buNone/>
            </a:pPr>
            <a:r>
              <a:rPr lang="en-US" sz="2400" dirty="0" smtClean="0">
                <a:solidFill>
                  <a:schemeClr val="bg2"/>
                </a:solidFill>
                <a:ea typeface="Times New Roman"/>
                <a:cs typeface="Times New Roman"/>
                <a:sym typeface="Times New Roman"/>
              </a:rPr>
              <a:t>2. </a:t>
            </a:r>
            <a:r>
              <a:rPr lang="x-none" sz="2400" dirty="0" smtClean="0">
                <a:solidFill>
                  <a:schemeClr val="bg2"/>
                </a:solidFill>
                <a:ea typeface="Times New Roman"/>
                <a:cs typeface="Times New Roman"/>
                <a:sym typeface="Times New Roman"/>
              </a:rPr>
              <a:t>Evaluate </a:t>
            </a:r>
            <a:r>
              <a:rPr lang="x-none" sz="2400" dirty="0">
                <a:solidFill>
                  <a:schemeClr val="bg2"/>
                </a:solidFill>
                <a:ea typeface="Times New Roman"/>
                <a:cs typeface="Times New Roman"/>
                <a:sym typeface="Times New Roman"/>
              </a:rPr>
              <a:t>the effects </a:t>
            </a:r>
            <a:r>
              <a:rPr lang="x-none" sz="2400" dirty="0" smtClean="0">
                <a:solidFill>
                  <a:schemeClr val="bg2"/>
                </a:solidFill>
                <a:ea typeface="Times New Roman"/>
                <a:cs typeface="Times New Roman"/>
                <a:sym typeface="Times New Roman"/>
              </a:rPr>
              <a:t>of temperature on QPX </a:t>
            </a:r>
            <a:r>
              <a:rPr lang="en-US" sz="2400" dirty="0" smtClean="0">
                <a:solidFill>
                  <a:schemeClr val="bg2"/>
                </a:solidFill>
                <a:ea typeface="Times New Roman"/>
                <a:cs typeface="Times New Roman"/>
                <a:sym typeface="Times New Roman"/>
              </a:rPr>
              <a:t>gene expression</a:t>
            </a:r>
            <a:endParaRPr lang="x-none" sz="2400" dirty="0">
              <a:solidFill>
                <a:schemeClr val="bg2"/>
              </a:solidFill>
              <a:ea typeface="Times New Roman"/>
              <a:cs typeface="Times New Roman"/>
              <a:sym typeface="Times New Roman"/>
            </a:endParaRPr>
          </a:p>
          <a:p>
            <a:endParaRPr lang="x-none" sz="2400" dirty="0">
              <a:solidFill>
                <a:schemeClr val="bg2"/>
              </a:solidFill>
              <a:ea typeface="Times New Roman"/>
              <a:cs typeface="Times New Roman"/>
              <a:sym typeface="Times New Roman"/>
            </a:endParaRPr>
          </a:p>
          <a:p>
            <a:pPr>
              <a:buNone/>
            </a:pPr>
            <a:r>
              <a:rPr lang="en-US" sz="2400" dirty="0" smtClean="0">
                <a:solidFill>
                  <a:schemeClr val="bg2"/>
                </a:solidFill>
                <a:ea typeface="Times New Roman"/>
                <a:cs typeface="Times New Roman"/>
                <a:sym typeface="Times New Roman"/>
              </a:rPr>
              <a:t>3. </a:t>
            </a:r>
            <a:r>
              <a:rPr lang="x-none" sz="2400" dirty="0" smtClean="0">
                <a:solidFill>
                  <a:schemeClr val="bg2"/>
                </a:solidFill>
                <a:ea typeface="Times New Roman"/>
                <a:cs typeface="Times New Roman"/>
                <a:sym typeface="Times New Roman"/>
              </a:rPr>
              <a:t>Identify </a:t>
            </a:r>
            <a:r>
              <a:rPr lang="en-US" sz="2400" dirty="0" smtClean="0">
                <a:solidFill>
                  <a:schemeClr val="bg2"/>
                </a:solidFill>
                <a:ea typeface="Times New Roman"/>
                <a:cs typeface="Times New Roman"/>
                <a:sym typeface="Times New Roman"/>
              </a:rPr>
              <a:t>biological function of enriched genes</a:t>
            </a:r>
          </a:p>
          <a:p>
            <a:pPr>
              <a:buNone/>
            </a:pPr>
            <a:endParaRPr lang="x-none" sz="2400" dirty="0">
              <a:solidFill>
                <a:schemeClr val="bg1">
                  <a:lumMod val="65000"/>
                </a:schemeClr>
              </a:solidFill>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8179962"/>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996</TotalTime>
  <Words>1051</Words>
  <Application>Microsoft Macintosh PowerPoint</Application>
  <PresentationFormat>On-screen Show (4:3)</PresentationFormat>
  <Paragraphs>184</Paragraphs>
  <Slides>24</Slides>
  <Notes>23</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Essential</vt:lpstr>
      <vt:lpstr>Transcriptomic characterization of Quahog Parasite Unknown (QPX) and the effects of temperature on gene expression</vt:lpstr>
      <vt:lpstr>Slide 2</vt:lpstr>
      <vt:lpstr>QPX Pathology</vt:lpstr>
      <vt:lpstr>Slide 4</vt:lpstr>
      <vt:lpstr>Slide 5</vt:lpstr>
      <vt:lpstr>Slide 6</vt:lpstr>
      <vt:lpstr>Objectives of our study</vt:lpstr>
      <vt:lpstr>Slide 8</vt:lpstr>
      <vt:lpstr>Objectives of our study</vt:lpstr>
      <vt:lpstr>Slide 10</vt:lpstr>
      <vt:lpstr>Results: Transcriptome characterization</vt:lpstr>
      <vt:lpstr>Slide 12</vt:lpstr>
      <vt:lpstr>Objectives of our study</vt:lpstr>
      <vt:lpstr>Results: Differential gene expression</vt:lpstr>
      <vt:lpstr>Objectives of our study</vt:lpstr>
      <vt:lpstr>RESULTS: Enrichment analysis</vt:lpstr>
      <vt:lpstr>RESULTS: Genetic connections between processes </vt:lpstr>
      <vt:lpstr>RESULTS: THE PHYSIOLOGICAL LINK </vt:lpstr>
      <vt:lpstr>BONUS!</vt:lpstr>
      <vt:lpstr>BONUS! Genome characterization</vt:lpstr>
      <vt:lpstr>Conclusions</vt:lpstr>
      <vt:lpstr>Slide 22</vt:lpstr>
      <vt:lpstr>Acknowledgements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Transcriptomic characterization of Quahog Parasite Unknown (QPX) and the effects of temperature on differentially expressed genes</dc:title>
  <dc:creator>Ana Elisa</dc:creator>
  <cp:lastModifiedBy>Jamie Sziklay</cp:lastModifiedBy>
  <cp:revision>48</cp:revision>
  <dcterms:created xsi:type="dcterms:W3CDTF">2012-08-23T01:47:49Z</dcterms:created>
  <dcterms:modified xsi:type="dcterms:W3CDTF">2012-08-23T01:54:35Z</dcterms:modified>
</cp:coreProperties>
</file>